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4111" r:id="rId2"/>
    <p:sldId id="4155" r:id="rId3"/>
    <p:sldId id="4156" r:id="rId4"/>
    <p:sldId id="304" r:id="rId5"/>
    <p:sldId id="4154" r:id="rId6"/>
    <p:sldId id="303" r:id="rId7"/>
    <p:sldId id="307" r:id="rId8"/>
    <p:sldId id="305" r:id="rId9"/>
    <p:sldId id="298" r:id="rId10"/>
    <p:sldId id="273" r:id="rId11"/>
    <p:sldId id="300" r:id="rId12"/>
    <p:sldId id="306" r:id="rId13"/>
    <p:sldId id="267" r:id="rId14"/>
    <p:sldId id="279" r:id="rId15"/>
    <p:sldId id="295" r:id="rId16"/>
    <p:sldId id="308" r:id="rId17"/>
    <p:sldId id="310" r:id="rId18"/>
    <p:sldId id="261" r:id="rId19"/>
    <p:sldId id="26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976B48-6A92-5FBB-CF6C-B8A8629B59CA}" v="4" dt="2020-11-19T09:53:10.8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9508" autoAdjust="0"/>
  </p:normalViewPr>
  <p:slideViewPr>
    <p:cSldViewPr snapToGrid="0">
      <p:cViewPr varScale="1">
        <p:scale>
          <a:sx n="71" d="100"/>
          <a:sy n="71" d="100"/>
        </p:scale>
        <p:origin x="211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ena Beryozkina" userId="S::eberyozkina@ifc.org::eba398f2-fcb5-4f9a-a1fa-3e0845c98be7" providerId="AD" clId="Web-{B3976B48-6A92-5FBB-CF6C-B8A8629B59CA}"/>
    <pc:docChg chg="modSld">
      <pc:chgData name="Elena Beryozkina" userId="S::eberyozkina@ifc.org::eba398f2-fcb5-4f9a-a1fa-3e0845c98be7" providerId="AD" clId="Web-{B3976B48-6A92-5FBB-CF6C-B8A8629B59CA}" dt="2020-11-19T09:53:10.850" v="3" actId="20577"/>
      <pc:docMkLst>
        <pc:docMk/>
      </pc:docMkLst>
      <pc:sldChg chg="modSp">
        <pc:chgData name="Elena Beryozkina" userId="S::eberyozkina@ifc.org::eba398f2-fcb5-4f9a-a1fa-3e0845c98be7" providerId="AD" clId="Web-{B3976B48-6A92-5FBB-CF6C-B8A8629B59CA}" dt="2020-11-19T09:53:10.850" v="2" actId="20577"/>
        <pc:sldMkLst>
          <pc:docMk/>
          <pc:sldMk cId="3880287098" sldId="266"/>
        </pc:sldMkLst>
        <pc:spChg chg="mod">
          <ac:chgData name="Elena Beryozkina" userId="S::eberyozkina@ifc.org::eba398f2-fcb5-4f9a-a1fa-3e0845c98be7" providerId="AD" clId="Web-{B3976B48-6A92-5FBB-CF6C-B8A8629B59CA}" dt="2020-11-19T09:53:10.850" v="2" actId="20577"/>
          <ac:spMkLst>
            <pc:docMk/>
            <pc:sldMk cId="3880287098" sldId="266"/>
            <ac:spMk id="3" creationId="{D7ACEF43-64CC-430E-B9F4-B845DE63E4B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9DABD-1806-48ED-BE90-C813179962EB}" type="datetimeFigureOut">
              <a:rPr lang="en-US" smtClean="0"/>
              <a:t>11/19/2020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850243-EE82-4AB4-91BE-9A9623EAB7EC}" type="slidenum">
              <a:rPr lang="en-US" smtClean="0"/>
              <a:t>‹#›</a:t>
            </a:fld>
            <a:endParaRPr lang="en-US"/>
          </a:p>
        </p:txBody>
      </p:sp>
    </p:spTree>
    <p:extLst>
      <p:ext uri="{BB962C8B-B14F-4D97-AF65-F5344CB8AC3E}">
        <p14:creationId xmlns:p14="http://schemas.microsoft.com/office/powerpoint/2010/main" val="3255984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1233488"/>
            <a:ext cx="5916613" cy="3328987"/>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DC8546-85EF-447D-9C08-D3D106C24B3B}" type="slidenum">
              <a:rPr lang="en-US" smtClean="0"/>
              <a:pPr/>
              <a:t>1</a:t>
            </a:fld>
            <a:endParaRPr lang="en-US"/>
          </a:p>
        </p:txBody>
      </p:sp>
    </p:spTree>
    <p:extLst>
      <p:ext uri="{BB962C8B-B14F-4D97-AF65-F5344CB8AC3E}">
        <p14:creationId xmlns:p14="http://schemas.microsoft.com/office/powerpoint/2010/main" val="2491939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Goldman Picks Its Winners in the ESG Sweepstakes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Which S&amp;P 500 companies will benefit the most from a growing emphasis on sustainable investing?</a:t>
            </a:r>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2</a:t>
            </a:fld>
            <a:endParaRPr lang="en-US"/>
          </a:p>
        </p:txBody>
      </p:sp>
    </p:spTree>
    <p:extLst>
      <p:ext uri="{BB962C8B-B14F-4D97-AF65-F5344CB8AC3E}">
        <p14:creationId xmlns:p14="http://schemas.microsoft.com/office/powerpoint/2010/main" val="2375938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should we invest? With for our heart or our wallet? The individual investor has all the liberty in the world. But, a fund does not. </a:t>
            </a:r>
          </a:p>
        </p:txBody>
      </p:sp>
      <p:sp>
        <p:nvSpPr>
          <p:cNvPr id="4" name="Slide Number Placeholder 3"/>
          <p:cNvSpPr>
            <a:spLocks noGrp="1"/>
          </p:cNvSpPr>
          <p:nvPr>
            <p:ph type="sldNum" sz="quarter" idx="5"/>
          </p:nvPr>
        </p:nvSpPr>
        <p:spPr/>
        <p:txBody>
          <a:bodyPr/>
          <a:lstStyle/>
          <a:p>
            <a:fld id="{E8850243-EE82-4AB4-91BE-9A9623EAB7EC}" type="slidenum">
              <a:rPr lang="en-US" smtClean="0"/>
              <a:t>8</a:t>
            </a:fld>
            <a:endParaRPr lang="en-US"/>
          </a:p>
        </p:txBody>
      </p:sp>
    </p:spTree>
    <p:extLst>
      <p:ext uri="{BB962C8B-B14F-4D97-AF65-F5344CB8AC3E}">
        <p14:creationId xmlns:p14="http://schemas.microsoft.com/office/powerpoint/2010/main" val="158532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Employee Retirement Income Security Act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a:p>
            <a:r>
              <a:rPr lang="en-US" dirty="0"/>
              <a:t>ESG integration contrasts with Economically Targeted Investing (ETI)</a:t>
            </a:r>
          </a:p>
          <a:p>
            <a:r>
              <a:rPr lang="en-US" dirty="0"/>
              <a:t>ESG integration builds upon traditional focus on cash and risk</a:t>
            </a:r>
          </a:p>
          <a:p>
            <a:r>
              <a:rPr lang="en-US" dirty="0"/>
              <a:t>ESG can be considered necessary for proper exercise of fiduciary duty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On October 30, 2020, the U.S. Department of Labor (Department) released a final rule that amends certain provisions of the “investment duties” regulation at 29 CFR 2550.404a-1, which is applicable to plans covered by the Employee Retirement Income Security Act (ERISA). The amendments codify fiduciary standards for selecting and monitoring investments, and provide clear regulatory guideposts for fiduciaries of private sector retirement and other employee benefit plans in light of recent trends involving environmental, social, and governance (ESG) investing.</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take ESG into account but it cannot be the first objective.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is this a big deal?  Because of big public sector pension funds. Have been most active. </a:t>
            </a:r>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10</a:t>
            </a:fld>
            <a:endParaRPr lang="en-US"/>
          </a:p>
        </p:txBody>
      </p:sp>
    </p:spTree>
    <p:extLst>
      <p:ext uri="{BB962C8B-B14F-4D97-AF65-F5344CB8AC3E}">
        <p14:creationId xmlns:p14="http://schemas.microsoft.com/office/powerpoint/2010/main" val="1144416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COSO Committee of Sponsoring Organizations of the </a:t>
            </a:r>
            <a:r>
              <a:rPr lang="en-GB" dirty="0" err="1"/>
              <a:t>Treadway</a:t>
            </a:r>
            <a:r>
              <a:rPr lang="en-GB" baseline="0" dirty="0"/>
              <a:t> Commission</a:t>
            </a:r>
          </a:p>
          <a:p>
            <a:r>
              <a:rPr lang="en-GB" sz="1300" dirty="0"/>
              <a:t>CFA Centre for Financial Market Integrity</a:t>
            </a:r>
          </a:p>
          <a:p>
            <a:r>
              <a:rPr lang="en-GB" sz="1300" dirty="0"/>
              <a:t>EVCA European Private Equity and Venture Capital Association</a:t>
            </a:r>
          </a:p>
          <a:p>
            <a:r>
              <a:rPr lang="en-US" dirty="0"/>
              <a:t>Detail</a:t>
            </a:r>
          </a:p>
          <a:p>
            <a:r>
              <a:rPr lang="en-US" dirty="0"/>
              <a:t>Force</a:t>
            </a:r>
          </a:p>
          <a:p>
            <a:pPr lvl="1"/>
            <a:r>
              <a:rPr lang="en-US" dirty="0"/>
              <a:t>Voluntary</a:t>
            </a:r>
          </a:p>
          <a:p>
            <a:pPr lvl="1"/>
            <a:r>
              <a:rPr lang="en-US" dirty="0"/>
              <a:t>Mandatory</a:t>
            </a:r>
          </a:p>
          <a:p>
            <a:pPr lvl="1"/>
            <a:r>
              <a:rPr lang="en-US" dirty="0"/>
              <a:t>Comply or explain</a:t>
            </a:r>
          </a:p>
          <a:p>
            <a:r>
              <a:rPr lang="en-US" dirty="0"/>
              <a:t>Verification</a:t>
            </a:r>
          </a:p>
          <a:p>
            <a:pPr lvl="1"/>
            <a:r>
              <a:rPr lang="en-US" dirty="0"/>
              <a:t>Audited</a:t>
            </a:r>
          </a:p>
          <a:p>
            <a:pPr lvl="1"/>
            <a:r>
              <a:rPr lang="en-US" dirty="0"/>
              <a:t>Unaudited</a:t>
            </a:r>
          </a:p>
          <a:p>
            <a:r>
              <a:rPr lang="en-US" dirty="0"/>
              <a:t>Geographic</a:t>
            </a:r>
          </a:p>
          <a:p>
            <a:r>
              <a:rPr lang="en-US" dirty="0"/>
              <a:t>Content</a:t>
            </a:r>
          </a:p>
          <a:p>
            <a:endParaRPr lang="en-GB" sz="1300" dirty="0"/>
          </a:p>
          <a:p>
            <a:endParaRPr lang="en-GB" dirty="0"/>
          </a:p>
        </p:txBody>
      </p:sp>
      <p:sp>
        <p:nvSpPr>
          <p:cNvPr id="4" name="Slide Number Placeholder 3"/>
          <p:cNvSpPr>
            <a:spLocks noGrp="1"/>
          </p:cNvSpPr>
          <p:nvPr>
            <p:ph type="sldNum" sz="quarter" idx="10"/>
          </p:nvPr>
        </p:nvSpPr>
        <p:spPr/>
        <p:txBody>
          <a:bodyPr/>
          <a:lstStyle/>
          <a:p>
            <a:fld id="{655FE35F-0149-43D7-BFC5-E1F17EA5AD96}" type="slidenum">
              <a:rPr lang="en-GB" smtClean="0"/>
              <a:pPr/>
              <a:t>14</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CG standard</a:t>
            </a:r>
          </a:p>
          <a:p>
            <a:r>
              <a:rPr lang="en-US" dirty="0"/>
              <a:t>Implantation of IFRS</a:t>
            </a:r>
          </a:p>
          <a:p>
            <a:r>
              <a:rPr lang="en-US" dirty="0"/>
              <a:t>How to integrate intangible values into analysis</a:t>
            </a:r>
          </a:p>
          <a:p>
            <a:r>
              <a:rPr lang="en-US" dirty="0"/>
              <a:t>Limitations of accounting standards</a:t>
            </a:r>
          </a:p>
          <a:p>
            <a:r>
              <a:rPr lang="en-US" dirty="0"/>
              <a:t>At least there’s a bottom line</a:t>
            </a:r>
          </a:p>
          <a:p>
            <a:r>
              <a:rPr lang="en-US" dirty="0"/>
              <a:t>Fiduciary duties to shareholder</a:t>
            </a:r>
          </a:p>
          <a:p>
            <a:r>
              <a:rPr lang="en-US" dirty="0"/>
              <a:t>Manipulation of financial reports </a:t>
            </a:r>
          </a:p>
          <a:p>
            <a:r>
              <a:rPr lang="en-US" dirty="0"/>
              <a:t>The role of assurance services</a:t>
            </a:r>
          </a:p>
          <a:p>
            <a:r>
              <a:rPr lang="en-US" dirty="0"/>
              <a:t>Materiality (can’t tell what’s useful)</a:t>
            </a:r>
          </a:p>
          <a:p>
            <a:endParaRPr lang="en-US" dirty="0"/>
          </a:p>
          <a:p>
            <a:r>
              <a:rPr lang="en-US" sz="12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ESG standard</a:t>
            </a:r>
          </a:p>
          <a:p>
            <a:r>
              <a:rPr lang="en-US" dirty="0"/>
              <a:t>Uncertainty regarding what standard will rule</a:t>
            </a:r>
          </a:p>
          <a:p>
            <a:r>
              <a:rPr lang="en-US" dirty="0"/>
              <a:t>How to integrate ESG indicators into the analysis</a:t>
            </a:r>
          </a:p>
          <a:p>
            <a:r>
              <a:rPr lang="en-US" dirty="0"/>
              <a:t>Limitations of all standards (accepting it)</a:t>
            </a:r>
          </a:p>
          <a:p>
            <a:r>
              <a:rPr lang="en-US" dirty="0"/>
              <a:t>A number of moving bottom lines (maybe not?)</a:t>
            </a:r>
          </a:p>
          <a:p>
            <a:r>
              <a:rPr lang="en-US" dirty="0"/>
              <a:t>Fiduciary duties to shareholder (and more?)</a:t>
            </a:r>
          </a:p>
          <a:p>
            <a:r>
              <a:rPr lang="en-US" dirty="0"/>
              <a:t>Greenwashing (weak conceptual frameworks) </a:t>
            </a:r>
          </a:p>
          <a:p>
            <a:r>
              <a:rPr lang="en-US" dirty="0"/>
              <a:t>The role of assurance services</a:t>
            </a:r>
          </a:p>
          <a:p>
            <a:r>
              <a:rPr lang="en-US" dirty="0"/>
              <a:t>Materiality (maybe it doesn’t matter)</a:t>
            </a:r>
          </a:p>
          <a:p>
            <a:endParaRPr lang="en-US" dirty="0"/>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16</a:t>
            </a:fld>
            <a:endParaRPr lang="en-US"/>
          </a:p>
        </p:txBody>
      </p:sp>
    </p:spTree>
    <p:extLst>
      <p:ext uri="{BB962C8B-B14F-4D97-AF65-F5344CB8AC3E}">
        <p14:creationId xmlns:p14="http://schemas.microsoft.com/office/powerpoint/2010/main" val="3106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EBA6E-2D17-4316-AFFF-469F59B771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105DE79-0C33-4F4C-B49D-FDAF741FCD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968E78-4215-4D6F-9139-B5DF7EA4539F}"/>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F0F0A1F3-C8C9-45F1-AE97-A983D42641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D1CFA8-DB87-4C5F-9AD9-E8ABCF87C94B}"/>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11507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6541-6A88-4AA2-9DFF-140FE829A5F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F581EC-0780-4A61-8361-08AA1BF037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55994-97AD-4881-8DE2-71E5355A725C}"/>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73B4D50D-E8C1-4F64-A4E1-0ED41E0A1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C0BE3-B662-4F2E-8616-60A91011E5CB}"/>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13841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2A0206-8DBC-47A2-8E73-24A4200028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4768E52-DF38-40D4-874D-A83D6B4401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4D99FC-3522-4324-A0B5-D8113997F5BE}"/>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59BC3DF3-CB8E-4FE7-B999-391613FF0E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FBEC6-9FE8-46C7-8D6D-72CD3254BCF1}"/>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076163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White Title Slide">
    <p:spTree>
      <p:nvGrpSpPr>
        <p:cNvPr id="1" name=""/>
        <p:cNvGrpSpPr/>
        <p:nvPr/>
      </p:nvGrpSpPr>
      <p:grpSpPr>
        <a:xfrm>
          <a:off x="0" y="0"/>
          <a:ext cx="0" cy="0"/>
          <a:chOff x="0" y="0"/>
          <a:chExt cx="0" cy="0"/>
        </a:xfrm>
      </p:grpSpPr>
      <p:sp>
        <p:nvSpPr>
          <p:cNvPr id="265" name="Line 1086"/>
          <p:cNvSpPr>
            <a:spLocks noChangeShapeType="1"/>
          </p:cNvSpPr>
          <p:nvPr/>
        </p:nvSpPr>
        <p:spPr bwMode="auto">
          <a:xfrm>
            <a:off x="645587" y="617547"/>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66" name="Line 1087"/>
          <p:cNvSpPr>
            <a:spLocks noChangeShapeType="1"/>
          </p:cNvSpPr>
          <p:nvPr/>
        </p:nvSpPr>
        <p:spPr bwMode="auto">
          <a:xfrm>
            <a:off x="645587" y="617547"/>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67" name="Rectangle 1088"/>
          <p:cNvSpPr>
            <a:spLocks noChangeArrowheads="1"/>
          </p:cNvSpPr>
          <p:nvPr/>
        </p:nvSpPr>
        <p:spPr bwMode="auto">
          <a:xfrm>
            <a:off x="645587" y="617547"/>
            <a:ext cx="2116"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68" name="Rectangle 1089"/>
          <p:cNvSpPr>
            <a:spLocks noChangeArrowheads="1"/>
          </p:cNvSpPr>
          <p:nvPr/>
        </p:nvSpPr>
        <p:spPr bwMode="auto">
          <a:xfrm>
            <a:off x="645587" y="617547"/>
            <a:ext cx="2116" cy="1587"/>
          </a:xfrm>
          <a:prstGeom prst="rect">
            <a:avLst/>
          </a:prstGeom>
          <a:no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69" name="Freeform 1098"/>
          <p:cNvSpPr>
            <a:spLocks/>
          </p:cNvSpPr>
          <p:nvPr/>
        </p:nvSpPr>
        <p:spPr bwMode="auto">
          <a:xfrm>
            <a:off x="649824" y="617547"/>
            <a:ext cx="4233"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0" name="Freeform 1115"/>
          <p:cNvSpPr>
            <a:spLocks/>
          </p:cNvSpPr>
          <p:nvPr/>
        </p:nvSpPr>
        <p:spPr bwMode="auto">
          <a:xfrm>
            <a:off x="611724" y="473075"/>
            <a:ext cx="4233"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1" name="Freeform 1120"/>
          <p:cNvSpPr>
            <a:spLocks/>
          </p:cNvSpPr>
          <p:nvPr/>
        </p:nvSpPr>
        <p:spPr bwMode="auto">
          <a:xfrm>
            <a:off x="611724" y="463554"/>
            <a:ext cx="4233"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2" name="Freeform 1134"/>
          <p:cNvSpPr>
            <a:spLocks/>
          </p:cNvSpPr>
          <p:nvPr/>
        </p:nvSpPr>
        <p:spPr bwMode="auto">
          <a:xfrm>
            <a:off x="937690" y="514350"/>
            <a:ext cx="4233"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3" name="Freeform 1141"/>
          <p:cNvSpPr>
            <a:spLocks/>
          </p:cNvSpPr>
          <p:nvPr/>
        </p:nvSpPr>
        <p:spPr bwMode="auto">
          <a:xfrm>
            <a:off x="941919" y="479425"/>
            <a:ext cx="2116"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4" name="Freeform 1148"/>
          <p:cNvSpPr>
            <a:spLocks/>
          </p:cNvSpPr>
          <p:nvPr/>
        </p:nvSpPr>
        <p:spPr bwMode="auto">
          <a:xfrm>
            <a:off x="924990" y="460376"/>
            <a:ext cx="4233"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5" name="Freeform 1150"/>
          <p:cNvSpPr>
            <a:spLocks/>
          </p:cNvSpPr>
          <p:nvPr/>
        </p:nvSpPr>
        <p:spPr bwMode="auto">
          <a:xfrm>
            <a:off x="912287" y="447677"/>
            <a:ext cx="2116"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6" name="Freeform 1152"/>
          <p:cNvSpPr>
            <a:spLocks/>
          </p:cNvSpPr>
          <p:nvPr/>
        </p:nvSpPr>
        <p:spPr bwMode="auto">
          <a:xfrm>
            <a:off x="912290" y="447677"/>
            <a:ext cx="4233"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7" name="Freeform 1154"/>
          <p:cNvSpPr>
            <a:spLocks/>
          </p:cNvSpPr>
          <p:nvPr/>
        </p:nvSpPr>
        <p:spPr bwMode="auto">
          <a:xfrm>
            <a:off x="886887" y="434975"/>
            <a:ext cx="4233"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8" name="Freeform 1156"/>
          <p:cNvSpPr>
            <a:spLocks/>
          </p:cNvSpPr>
          <p:nvPr/>
        </p:nvSpPr>
        <p:spPr bwMode="auto">
          <a:xfrm>
            <a:off x="886887" y="431801"/>
            <a:ext cx="4233"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9" name="Freeform 1163"/>
          <p:cNvSpPr>
            <a:spLocks/>
          </p:cNvSpPr>
          <p:nvPr/>
        </p:nvSpPr>
        <p:spPr bwMode="auto">
          <a:xfrm>
            <a:off x="814917" y="415934"/>
            <a:ext cx="8467"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0" name="Freeform 1172"/>
          <p:cNvSpPr>
            <a:spLocks/>
          </p:cNvSpPr>
          <p:nvPr/>
        </p:nvSpPr>
        <p:spPr bwMode="auto">
          <a:xfrm>
            <a:off x="776823" y="476253"/>
            <a:ext cx="4233"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1" name="Freeform 1177"/>
          <p:cNvSpPr>
            <a:spLocks/>
          </p:cNvSpPr>
          <p:nvPr/>
        </p:nvSpPr>
        <p:spPr bwMode="auto">
          <a:xfrm>
            <a:off x="742957" y="534997"/>
            <a:ext cx="4233"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2" name="Freeform 1180"/>
          <p:cNvSpPr>
            <a:spLocks/>
          </p:cNvSpPr>
          <p:nvPr/>
        </p:nvSpPr>
        <p:spPr bwMode="auto">
          <a:xfrm>
            <a:off x="747190" y="530234"/>
            <a:ext cx="4233"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3" name="Line 1187"/>
          <p:cNvSpPr>
            <a:spLocks noChangeShapeType="1"/>
          </p:cNvSpPr>
          <p:nvPr/>
        </p:nvSpPr>
        <p:spPr bwMode="auto">
          <a:xfrm>
            <a:off x="759887" y="52070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4" name="Line 1188"/>
          <p:cNvSpPr>
            <a:spLocks noChangeShapeType="1"/>
          </p:cNvSpPr>
          <p:nvPr/>
        </p:nvSpPr>
        <p:spPr bwMode="auto">
          <a:xfrm>
            <a:off x="759887" y="52070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5" name="Freeform 1208"/>
          <p:cNvSpPr>
            <a:spLocks/>
          </p:cNvSpPr>
          <p:nvPr/>
        </p:nvSpPr>
        <p:spPr bwMode="auto">
          <a:xfrm>
            <a:off x="793751" y="557222"/>
            <a:ext cx="2116"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6" name="Freeform 1210"/>
          <p:cNvSpPr>
            <a:spLocks/>
          </p:cNvSpPr>
          <p:nvPr/>
        </p:nvSpPr>
        <p:spPr bwMode="auto">
          <a:xfrm>
            <a:off x="793757" y="557222"/>
            <a:ext cx="4233"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7" name="Freeform 1214"/>
          <p:cNvSpPr>
            <a:spLocks/>
          </p:cNvSpPr>
          <p:nvPr/>
        </p:nvSpPr>
        <p:spPr bwMode="auto">
          <a:xfrm>
            <a:off x="793757" y="557222"/>
            <a:ext cx="4233"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8" name="Rectangle 1215"/>
          <p:cNvSpPr>
            <a:spLocks noChangeArrowheads="1"/>
          </p:cNvSpPr>
          <p:nvPr/>
        </p:nvSpPr>
        <p:spPr bwMode="auto">
          <a:xfrm>
            <a:off x="793751" y="627072"/>
            <a:ext cx="2116"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89" name="Freeform 1217"/>
          <p:cNvSpPr>
            <a:spLocks/>
          </p:cNvSpPr>
          <p:nvPr/>
        </p:nvSpPr>
        <p:spPr bwMode="auto">
          <a:xfrm>
            <a:off x="793751" y="627072"/>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0" name="Freeform 1219"/>
          <p:cNvSpPr>
            <a:spLocks/>
          </p:cNvSpPr>
          <p:nvPr/>
        </p:nvSpPr>
        <p:spPr bwMode="auto">
          <a:xfrm>
            <a:off x="975787" y="541347"/>
            <a:ext cx="2116"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1" name="Freeform 1221"/>
          <p:cNvSpPr>
            <a:spLocks/>
          </p:cNvSpPr>
          <p:nvPr/>
        </p:nvSpPr>
        <p:spPr bwMode="auto">
          <a:xfrm>
            <a:off x="975790" y="541347"/>
            <a:ext cx="4233"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2" name="Freeform 1234"/>
          <p:cNvSpPr>
            <a:spLocks/>
          </p:cNvSpPr>
          <p:nvPr/>
        </p:nvSpPr>
        <p:spPr bwMode="auto">
          <a:xfrm>
            <a:off x="963090" y="550872"/>
            <a:ext cx="4233"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3" name="Line 1237"/>
          <p:cNvSpPr>
            <a:spLocks noChangeShapeType="1"/>
          </p:cNvSpPr>
          <p:nvPr/>
        </p:nvSpPr>
        <p:spPr bwMode="auto">
          <a:xfrm>
            <a:off x="971551" y="544522"/>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4" name="Line 1238"/>
          <p:cNvSpPr>
            <a:spLocks noChangeShapeType="1"/>
          </p:cNvSpPr>
          <p:nvPr/>
        </p:nvSpPr>
        <p:spPr bwMode="auto">
          <a:xfrm>
            <a:off x="971551" y="544522"/>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5" name="Freeform 1240"/>
          <p:cNvSpPr>
            <a:spLocks/>
          </p:cNvSpPr>
          <p:nvPr/>
        </p:nvSpPr>
        <p:spPr bwMode="auto">
          <a:xfrm>
            <a:off x="971551" y="541347"/>
            <a:ext cx="2116"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6" name="Freeform 1243"/>
          <p:cNvSpPr>
            <a:spLocks/>
          </p:cNvSpPr>
          <p:nvPr/>
        </p:nvSpPr>
        <p:spPr bwMode="auto">
          <a:xfrm>
            <a:off x="971557" y="538172"/>
            <a:ext cx="4233"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7" name="Freeform 1246"/>
          <p:cNvSpPr>
            <a:spLocks/>
          </p:cNvSpPr>
          <p:nvPr/>
        </p:nvSpPr>
        <p:spPr bwMode="auto">
          <a:xfrm>
            <a:off x="967323" y="547697"/>
            <a:ext cx="4233"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8" name="Freeform 1250"/>
          <p:cNvSpPr>
            <a:spLocks/>
          </p:cNvSpPr>
          <p:nvPr/>
        </p:nvSpPr>
        <p:spPr bwMode="auto">
          <a:xfrm>
            <a:off x="975790" y="530225"/>
            <a:ext cx="4233"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9" name="Freeform 1252"/>
          <p:cNvSpPr>
            <a:spLocks/>
          </p:cNvSpPr>
          <p:nvPr/>
        </p:nvSpPr>
        <p:spPr bwMode="auto">
          <a:xfrm>
            <a:off x="975790" y="527050"/>
            <a:ext cx="4233"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0" name="Freeform 1255"/>
          <p:cNvSpPr>
            <a:spLocks/>
          </p:cNvSpPr>
          <p:nvPr/>
        </p:nvSpPr>
        <p:spPr bwMode="auto">
          <a:xfrm>
            <a:off x="950390" y="550872"/>
            <a:ext cx="4233"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1" name="Rectangle 1256"/>
          <p:cNvSpPr>
            <a:spLocks noChangeArrowheads="1"/>
          </p:cNvSpPr>
          <p:nvPr/>
        </p:nvSpPr>
        <p:spPr bwMode="auto">
          <a:xfrm>
            <a:off x="963087" y="550872"/>
            <a:ext cx="2116"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2" name="Freeform 1258"/>
          <p:cNvSpPr>
            <a:spLocks/>
          </p:cNvSpPr>
          <p:nvPr/>
        </p:nvSpPr>
        <p:spPr bwMode="auto">
          <a:xfrm>
            <a:off x="963087" y="550872"/>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3" name="Freeform 1266"/>
          <p:cNvSpPr>
            <a:spLocks/>
          </p:cNvSpPr>
          <p:nvPr/>
        </p:nvSpPr>
        <p:spPr bwMode="auto">
          <a:xfrm>
            <a:off x="971551" y="534997"/>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4" name="Freeform 1269"/>
          <p:cNvSpPr>
            <a:spLocks/>
          </p:cNvSpPr>
          <p:nvPr/>
        </p:nvSpPr>
        <p:spPr bwMode="auto">
          <a:xfrm>
            <a:off x="971557" y="530234"/>
            <a:ext cx="4233"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5" name="Line 1270"/>
          <p:cNvSpPr>
            <a:spLocks noChangeShapeType="1"/>
          </p:cNvSpPr>
          <p:nvPr/>
        </p:nvSpPr>
        <p:spPr bwMode="auto">
          <a:xfrm>
            <a:off x="971551" y="530225"/>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6" name="Line 1271"/>
          <p:cNvSpPr>
            <a:spLocks noChangeShapeType="1"/>
          </p:cNvSpPr>
          <p:nvPr/>
        </p:nvSpPr>
        <p:spPr bwMode="auto">
          <a:xfrm>
            <a:off x="971551" y="530225"/>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7" name="Rectangle 1272"/>
          <p:cNvSpPr>
            <a:spLocks noChangeArrowheads="1"/>
          </p:cNvSpPr>
          <p:nvPr/>
        </p:nvSpPr>
        <p:spPr bwMode="auto">
          <a:xfrm>
            <a:off x="971551" y="530225"/>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8" name="Rectangle 1273"/>
          <p:cNvSpPr>
            <a:spLocks noChangeArrowheads="1"/>
          </p:cNvSpPr>
          <p:nvPr/>
        </p:nvSpPr>
        <p:spPr bwMode="auto">
          <a:xfrm>
            <a:off x="971551" y="530225"/>
            <a:ext cx="2116" cy="1588"/>
          </a:xfrm>
          <a:prstGeom prst="rect">
            <a:avLst/>
          </a:prstGeom>
          <a:no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9" name="Line 1274"/>
          <p:cNvSpPr>
            <a:spLocks noChangeShapeType="1"/>
          </p:cNvSpPr>
          <p:nvPr/>
        </p:nvSpPr>
        <p:spPr bwMode="auto">
          <a:xfrm>
            <a:off x="971551" y="52705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0" name="Line 1275"/>
          <p:cNvSpPr>
            <a:spLocks noChangeShapeType="1"/>
          </p:cNvSpPr>
          <p:nvPr/>
        </p:nvSpPr>
        <p:spPr bwMode="auto">
          <a:xfrm>
            <a:off x="971551" y="52705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1" name="Freeform 1277"/>
          <p:cNvSpPr>
            <a:spLocks/>
          </p:cNvSpPr>
          <p:nvPr/>
        </p:nvSpPr>
        <p:spPr bwMode="auto">
          <a:xfrm>
            <a:off x="971551" y="523884"/>
            <a:ext cx="2116"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2" name="Freeform 1287"/>
          <p:cNvSpPr>
            <a:spLocks/>
          </p:cNvSpPr>
          <p:nvPr/>
        </p:nvSpPr>
        <p:spPr bwMode="auto">
          <a:xfrm>
            <a:off x="958857" y="514350"/>
            <a:ext cx="4233"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3" name="Freeform 1290"/>
          <p:cNvSpPr>
            <a:spLocks/>
          </p:cNvSpPr>
          <p:nvPr/>
        </p:nvSpPr>
        <p:spPr bwMode="auto">
          <a:xfrm>
            <a:off x="958857" y="517527"/>
            <a:ext cx="4233"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4" name="Rectangle 1335"/>
          <p:cNvSpPr>
            <a:spLocks noChangeArrowheads="1"/>
          </p:cNvSpPr>
          <p:nvPr/>
        </p:nvSpPr>
        <p:spPr bwMode="auto">
          <a:xfrm>
            <a:off x="624419" y="5080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5" name="Rectangle 1336"/>
          <p:cNvSpPr>
            <a:spLocks noChangeArrowheads="1"/>
          </p:cNvSpPr>
          <p:nvPr/>
        </p:nvSpPr>
        <p:spPr bwMode="auto">
          <a:xfrm>
            <a:off x="632887" y="4953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6" name="Rectangle 1337"/>
          <p:cNvSpPr>
            <a:spLocks noChangeArrowheads="1"/>
          </p:cNvSpPr>
          <p:nvPr/>
        </p:nvSpPr>
        <p:spPr bwMode="auto">
          <a:xfrm>
            <a:off x="632887" y="4953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7" name="Rectangle 1340"/>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8" name="Rectangle 1341"/>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9" name="Rectangle 1342"/>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0" name="Rectangle 1343"/>
          <p:cNvSpPr>
            <a:spLocks noChangeArrowheads="1"/>
          </p:cNvSpPr>
          <p:nvPr/>
        </p:nvSpPr>
        <p:spPr bwMode="auto">
          <a:xfrm>
            <a:off x="624419" y="5080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1" name="Rectangle 1344"/>
          <p:cNvSpPr>
            <a:spLocks noChangeArrowheads="1"/>
          </p:cNvSpPr>
          <p:nvPr/>
        </p:nvSpPr>
        <p:spPr bwMode="auto">
          <a:xfrm>
            <a:off x="620187" y="485780"/>
            <a:ext cx="2116"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2" name="Rectangle 1028"/>
          <p:cNvSpPr>
            <a:spLocks noGrp="1" noChangeArrowheads="1"/>
          </p:cNvSpPr>
          <p:nvPr>
            <p:ph type="dt" sz="half" idx="10"/>
          </p:nvPr>
        </p:nvSpPr>
        <p:spPr>
          <a:xfrm>
            <a:off x="7572593" y="6107067"/>
            <a:ext cx="3752529" cy="306564"/>
          </a:xfrm>
          <a:prstGeom prst="rect">
            <a:avLst/>
          </a:prstGeom>
        </p:spPr>
        <p:txBody>
          <a:bodyPr lIns="0" tIns="0" rIns="0" bIns="0" anchor="ctr"/>
          <a:lstStyle>
            <a:lvl1pPr algn="r">
              <a:defRPr b="0" i="0">
                <a:solidFill>
                  <a:schemeClr val="tx1"/>
                </a:solidFill>
                <a:latin typeface="Arial"/>
                <a:cs typeface="Arial"/>
              </a:defRPr>
            </a:lvl1pPr>
          </a:lstStyle>
          <a:p>
            <a:pPr>
              <a:defRPr/>
            </a:pPr>
            <a:endParaRPr lang="en-US" dirty="0"/>
          </a:p>
        </p:txBody>
      </p:sp>
      <p:sp>
        <p:nvSpPr>
          <p:cNvPr id="330" name="Title 329"/>
          <p:cNvSpPr>
            <a:spLocks noGrp="1"/>
          </p:cNvSpPr>
          <p:nvPr>
            <p:ph type="title" hasCustomPrompt="1"/>
          </p:nvPr>
        </p:nvSpPr>
        <p:spPr>
          <a:xfrm>
            <a:off x="2016832" y="1189798"/>
            <a:ext cx="9295741" cy="1822161"/>
          </a:xfrm>
          <a:prstGeom prst="rect">
            <a:avLst/>
          </a:prstGeom>
        </p:spPr>
        <p:txBody>
          <a:bodyPr lIns="0" tIns="0" rIns="0" bIns="0" anchor="b">
            <a:normAutofit/>
          </a:bodyPr>
          <a:lstStyle>
            <a:lvl1pPr>
              <a:lnSpc>
                <a:spcPct val="100000"/>
              </a:lnSpc>
              <a:spcBef>
                <a:spcPts val="0"/>
              </a:spcBef>
              <a:defRPr sz="3750" b="1" baseline="0">
                <a:solidFill>
                  <a:srgbClr val="021F43"/>
                </a:solidFill>
              </a:defRPr>
            </a:lvl1pPr>
          </a:lstStyle>
          <a:p>
            <a:r>
              <a:rPr lang="en-US" dirty="0"/>
              <a:t>Presentation Title Up to Three Lines at this size</a:t>
            </a:r>
          </a:p>
        </p:txBody>
      </p:sp>
      <p:sp>
        <p:nvSpPr>
          <p:cNvPr id="332" name="Text Placeholder 331"/>
          <p:cNvSpPr>
            <a:spLocks noGrp="1"/>
          </p:cNvSpPr>
          <p:nvPr>
            <p:ph type="body" sz="quarter" idx="13" hasCustomPrompt="1"/>
          </p:nvPr>
        </p:nvSpPr>
        <p:spPr>
          <a:xfrm>
            <a:off x="2033569" y="3000005"/>
            <a:ext cx="9279009" cy="875885"/>
          </a:xfrm>
          <a:prstGeom prst="rect">
            <a:avLst/>
          </a:prstGeom>
        </p:spPr>
        <p:txBody>
          <a:bodyPr lIns="0" tIns="0" rIns="0" bIns="0" anchor="t">
            <a:normAutofit/>
          </a:bodyPr>
          <a:lstStyle>
            <a:lvl1pPr>
              <a:lnSpc>
                <a:spcPct val="100000"/>
              </a:lnSpc>
              <a:spcBef>
                <a:spcPts val="0"/>
              </a:spcBef>
              <a:defRPr sz="1875"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a:t>Subtitle</a:t>
            </a:r>
            <a:br>
              <a:rPr lang="en-US" dirty="0"/>
            </a:br>
            <a:r>
              <a:rPr lang="en-US" dirty="0"/>
              <a:t>up to Two Lines</a:t>
            </a:r>
          </a:p>
        </p:txBody>
      </p:sp>
      <p:sp>
        <p:nvSpPr>
          <p:cNvPr id="69" name="Text Placeholder 331"/>
          <p:cNvSpPr>
            <a:spLocks noGrp="1"/>
          </p:cNvSpPr>
          <p:nvPr>
            <p:ph type="body" sz="quarter" idx="14" hasCustomPrompt="1"/>
          </p:nvPr>
        </p:nvSpPr>
        <p:spPr>
          <a:xfrm>
            <a:off x="7576097" y="4612641"/>
            <a:ext cx="3761560" cy="1479998"/>
          </a:xfrm>
          <a:prstGeom prst="rect">
            <a:avLst/>
          </a:prstGeom>
        </p:spPr>
        <p:txBody>
          <a:bodyPr lIns="0" tIns="0" rIns="0" bIns="0" anchor="b"/>
          <a:lstStyle>
            <a:lvl1pPr algn="r">
              <a:lnSpc>
                <a:spcPct val="100000"/>
              </a:lnSpc>
              <a:defRPr sz="1125"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Presenter Information</a:t>
            </a:r>
          </a:p>
          <a:p>
            <a:pPr lvl="0"/>
            <a:r>
              <a:rPr lang="en-US"/>
              <a:t>Location</a:t>
            </a:r>
          </a:p>
        </p:txBody>
      </p:sp>
      <p:sp>
        <p:nvSpPr>
          <p:cNvPr id="2" name="Footer Placeholder 1"/>
          <p:cNvSpPr>
            <a:spLocks noGrp="1"/>
          </p:cNvSpPr>
          <p:nvPr>
            <p:ph type="ftr" sz="quarter" idx="15"/>
          </p:nvPr>
        </p:nvSpPr>
        <p:spPr>
          <a:xfrm>
            <a:off x="1919681" y="6417310"/>
            <a:ext cx="9419984" cy="301124"/>
          </a:xfrm>
        </p:spPr>
        <p:txBody>
          <a:bodyPr rIns="0" anchor="t" anchorCtr="0">
            <a:normAutofit/>
          </a:bodyPr>
          <a:lstStyle>
            <a:lvl1pPr>
              <a:defRPr b="0"/>
            </a:lvl1pPr>
          </a:lstStyle>
          <a:p>
            <a:pPr algn="r">
              <a:defRPr/>
            </a:pPr>
            <a:r>
              <a:rPr lang="en-US" dirty="0"/>
              <a:t>Confidential &amp; for IFC Staff Only Working Draft – Discussion Paper Only</a:t>
            </a:r>
          </a:p>
        </p:txBody>
      </p:sp>
      <p:sp>
        <p:nvSpPr>
          <p:cNvPr id="73" name="Rectangle 72"/>
          <p:cNvSpPr/>
          <p:nvPr/>
        </p:nvSpPr>
        <p:spPr bwMode="auto">
          <a:xfrm>
            <a:off x="8952095" y="4308323"/>
            <a:ext cx="3239911" cy="182880"/>
          </a:xfrm>
          <a:prstGeom prst="rect">
            <a:avLst/>
          </a:prstGeom>
          <a:solidFill>
            <a:srgbClr val="00ADE4"/>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86914" marR="0" indent="-86914" algn="l" defTabSz="685783" rtl="0" eaLnBrk="1" fontAlgn="base" latinLnBrk="0" hangingPunct="1">
              <a:lnSpc>
                <a:spcPct val="100000"/>
              </a:lnSpc>
              <a:spcBef>
                <a:spcPct val="50000"/>
              </a:spcBef>
              <a:spcAft>
                <a:spcPct val="0"/>
              </a:spcAft>
              <a:buClrTx/>
              <a:buSzTx/>
              <a:buFontTx/>
              <a:buChar char="•"/>
              <a:tabLst/>
            </a:pPr>
            <a:endParaRPr kumimoji="0" lang="en-US" sz="975" b="0" i="0" u="none" strike="noStrike" cap="none" normalizeH="0" baseline="0" dirty="0">
              <a:ln>
                <a:noFill/>
              </a:ln>
              <a:solidFill>
                <a:schemeClr val="accent3"/>
              </a:solidFill>
              <a:effectLst/>
              <a:latin typeface="Arial Regular" charset="0"/>
              <a:cs typeface="Times New Roman" pitchFamily="18" charset="0"/>
            </a:endParaRPr>
          </a:p>
        </p:txBody>
      </p:sp>
      <p:sp>
        <p:nvSpPr>
          <p:cNvPr id="72" name="Rectangle 71"/>
          <p:cNvSpPr/>
          <p:nvPr/>
        </p:nvSpPr>
        <p:spPr bwMode="auto">
          <a:xfrm>
            <a:off x="3" y="4309534"/>
            <a:ext cx="9302044" cy="182880"/>
          </a:xfrm>
          <a:prstGeom prst="rect">
            <a:avLst/>
          </a:prstGeom>
          <a:solidFill>
            <a:schemeClr val="tx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86914" marR="0" indent="-86914" algn="l" defTabSz="685783" rtl="0" eaLnBrk="1" fontAlgn="base" latinLnBrk="0" hangingPunct="1">
              <a:lnSpc>
                <a:spcPct val="100000"/>
              </a:lnSpc>
              <a:spcBef>
                <a:spcPct val="50000"/>
              </a:spcBef>
              <a:spcAft>
                <a:spcPct val="0"/>
              </a:spcAft>
              <a:buClrTx/>
              <a:buSzTx/>
              <a:buFontTx/>
              <a:buChar char="•"/>
              <a:tabLst/>
            </a:pPr>
            <a:endParaRPr kumimoji="0" lang="en-US" sz="975" b="0" i="0" u="none" strike="noStrike" cap="none" normalizeH="0" baseline="0" dirty="0">
              <a:ln>
                <a:noFill/>
              </a:ln>
              <a:solidFill>
                <a:schemeClr val="bg1"/>
              </a:solidFill>
              <a:effectLst/>
              <a:latin typeface="Arial Regular" charset="0"/>
              <a:cs typeface="Times New Roman" pitchFamily="18" charset="0"/>
            </a:endParaRPr>
          </a:p>
        </p:txBody>
      </p:sp>
      <p:pic>
        <p:nvPicPr>
          <p:cNvPr id="67" name="Picture 66">
            <a:extLst>
              <a:ext uri="{FF2B5EF4-FFF2-40B4-BE49-F238E27FC236}">
                <a16:creationId xmlns:a16="http://schemas.microsoft.com/office/drawing/2014/main" id="{E12CF37A-4B29-440D-838E-1BFFD8007D8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6086" y="4908459"/>
            <a:ext cx="5019309" cy="958822"/>
          </a:xfrm>
          <a:prstGeom prst="rect">
            <a:avLst/>
          </a:prstGeom>
        </p:spPr>
      </p:pic>
    </p:spTree>
    <p:extLst>
      <p:ext uri="{BB962C8B-B14F-4D97-AF65-F5344CB8AC3E}">
        <p14:creationId xmlns:p14="http://schemas.microsoft.com/office/powerpoint/2010/main" val="2140013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BLANK title">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C3ECE642-877D-554E-AA9E-1163268F1073}"/>
              </a:ext>
            </a:extLst>
          </p:cNvPr>
          <p:cNvSpPr>
            <a:spLocks noChangeArrowheads="1"/>
          </p:cNvSpPr>
          <p:nvPr userDrawn="1"/>
        </p:nvSpPr>
        <p:spPr bwMode="auto">
          <a:xfrm flipV="1">
            <a:off x="0" y="8"/>
            <a:ext cx="12192000" cy="807647"/>
          </a:xfrm>
          <a:prstGeom prst="rect">
            <a:avLst/>
          </a:prstGeom>
          <a:solidFill>
            <a:srgbClr val="033053"/>
          </a:solidFill>
          <a:ln>
            <a:noFill/>
          </a:ln>
          <a:extLst>
            <a:ext uri="{91240B29-F687-4f45-9708-019B960494DF}">
              <a14:hiddenLine xmlns="" xmlns:a14="http://schemas.microsoft.com/office/drawing/2010/main" w="9525">
                <a:solidFill>
                  <a:srgbClr val="000000"/>
                </a:solidFill>
                <a:round/>
                <a:headEnd/>
                <a:tailEnd/>
              </a14:hiddenLine>
            </a:ext>
          </a:extLst>
        </p:spPr>
        <p:txBody>
          <a:bodyPr lIns="68580" tIns="34290" rIns="68580" bIns="34290"/>
          <a:lstStyle/>
          <a:p>
            <a:pPr marL="86912" indent="-86912">
              <a:spcBef>
                <a:spcPct val="50000"/>
              </a:spcBef>
              <a:buFontTx/>
              <a:buChar char="•"/>
            </a:pPr>
            <a:endParaRPr lang="en-US" sz="1000" b="0" dirty="0">
              <a:solidFill>
                <a:schemeClr val="bg1"/>
              </a:solidFill>
            </a:endParaRPr>
          </a:p>
        </p:txBody>
      </p:sp>
      <p:sp>
        <p:nvSpPr>
          <p:cNvPr id="2" name="Title 1"/>
          <p:cNvSpPr>
            <a:spLocks noGrp="1"/>
          </p:cNvSpPr>
          <p:nvPr>
            <p:ph type="title"/>
          </p:nvPr>
        </p:nvSpPr>
        <p:spPr>
          <a:xfrm>
            <a:off x="699845" y="301630"/>
            <a:ext cx="10818819" cy="420269"/>
          </a:xfrm>
          <a:prstGeom prst="rect">
            <a:avLst/>
          </a:prstGeom>
        </p:spPr>
        <p:txBody>
          <a:bodyPr>
            <a:normAutofit/>
          </a:bodyPr>
          <a:lstStyle>
            <a:lvl1pPr>
              <a:defRPr sz="1800">
                <a:solidFill>
                  <a:schemeClr val="bg1"/>
                </a:solidFill>
              </a:defRPr>
            </a:lvl1pPr>
          </a:lstStyle>
          <a:p>
            <a:r>
              <a:rPr lang="en-US" dirty="0"/>
              <a:t>Click to edit Master title style</a:t>
            </a:r>
          </a:p>
        </p:txBody>
      </p:sp>
      <p:sp>
        <p:nvSpPr>
          <p:cNvPr id="7" name="Slide Number Placeholder 2"/>
          <p:cNvSpPr>
            <a:spLocks noGrp="1"/>
          </p:cNvSpPr>
          <p:nvPr>
            <p:ph type="sldNum" sz="quarter" idx="10"/>
          </p:nvPr>
        </p:nvSpPr>
        <p:spPr>
          <a:xfrm>
            <a:off x="5" y="6513045"/>
            <a:ext cx="736377" cy="358440"/>
          </a:xfrm>
        </p:spPr>
        <p:txBody>
          <a:bodyPr anchor="ctr"/>
          <a:lstStyle>
            <a:lvl1pPr algn="ctr">
              <a:defRPr sz="675" b="0">
                <a:solidFill>
                  <a:schemeClr val="tx2">
                    <a:lumMod val="65000"/>
                    <a:lumOff val="35000"/>
                  </a:schemeClr>
                </a:solidFill>
                <a:latin typeface="+mn-lt"/>
              </a:defRPr>
            </a:lvl1pPr>
          </a:lstStyle>
          <a:p>
            <a:pPr>
              <a:defRPr/>
            </a:pPr>
            <a:fld id="{A91C009A-D183-4B06-A7F0-ADEC358427FA}" type="slidenum">
              <a:rPr lang="en-US" smtClean="0"/>
              <a:pPr>
                <a:defRPr/>
              </a:pPr>
              <a:t>‹#›</a:t>
            </a:fld>
            <a:endParaRPr lang="en-US" dirty="0"/>
          </a:p>
        </p:txBody>
      </p:sp>
      <p:pic>
        <p:nvPicPr>
          <p:cNvPr id="8" name="Picture 7">
            <a:extLst>
              <a:ext uri="{FF2B5EF4-FFF2-40B4-BE49-F238E27FC236}">
                <a16:creationId xmlns:a16="http://schemas.microsoft.com/office/drawing/2014/main" id="{7EE41C4C-06EB-4948-BF19-EF12C1075F5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144000" y="6190516"/>
            <a:ext cx="2626600" cy="501751"/>
          </a:xfrm>
          <a:prstGeom prst="rect">
            <a:avLst/>
          </a:prstGeom>
        </p:spPr>
      </p:pic>
    </p:spTree>
    <p:extLst>
      <p:ext uri="{BB962C8B-B14F-4D97-AF65-F5344CB8AC3E}">
        <p14:creationId xmlns:p14="http://schemas.microsoft.com/office/powerpoint/2010/main" val="137305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F1BB4-4EBE-4256-A0B3-E50407734D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AB480D-B62F-4440-86A2-AE0709C8DA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F2B09A-0EC4-493B-9AE3-3E1E1E2D678E}"/>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C1698353-87E8-4117-B74E-104644C88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77137-D90D-4822-860A-2125431C0725}"/>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367679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7C8D0-61B2-476F-83CB-442D49F4BB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4EB4DA-6883-470E-B6D8-970D30EAB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A2212B-C950-4B79-8CBA-F63D8D67ED69}"/>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3585007C-3C94-4F37-9A1A-C4CBC43292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8D984E-365C-4C0E-AB69-9E27DA8DEE27}"/>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4092104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EDE80-8CD3-429B-A3E4-4A197483E6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2DB0B1-8F6E-42B8-B738-36BF7504BE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9531D7-F27A-4313-97FB-5004478E0B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996588-24E2-45F8-8168-0BCFB320EB1D}"/>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B3F22987-8352-4AD9-AF01-CB5DA7FD28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D8AFDE-9503-470F-801B-795E2160AEE9}"/>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442215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F2095-7642-436B-B6F4-066D4202FF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637AC4-2274-488A-9693-A543ECE3E5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AC8BC2-7A7F-4783-B36C-08C94DC0B9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51DE8D-217C-4035-B6D9-7F655443F3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E14E3F-1535-430F-A4C9-DCF1333387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AF4556-3A97-407C-9748-FA9898651BC9}"/>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8" name="Footer Placeholder 7">
            <a:extLst>
              <a:ext uri="{FF2B5EF4-FFF2-40B4-BE49-F238E27FC236}">
                <a16:creationId xmlns:a16="http://schemas.microsoft.com/office/drawing/2014/main" id="{E4588F71-23CF-449B-86FF-54D8C41153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7D77AA6-2036-4D1E-8741-5C78EBDF3DDA}"/>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102600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B5BAB-789F-4373-81D7-BB58573C49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318767-8A93-4AFF-A310-619753CAFC92}"/>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4" name="Footer Placeholder 3">
            <a:extLst>
              <a:ext uri="{FF2B5EF4-FFF2-40B4-BE49-F238E27FC236}">
                <a16:creationId xmlns:a16="http://schemas.microsoft.com/office/drawing/2014/main" id="{EA116FF5-1CC6-45F4-B323-1310EE2266E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26972C-574C-4DD3-88D1-87183E448A90}"/>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1729809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BBCAC8-E17C-4941-A866-87BC15A683A7}"/>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3" name="Footer Placeholder 2">
            <a:extLst>
              <a:ext uri="{FF2B5EF4-FFF2-40B4-BE49-F238E27FC236}">
                <a16:creationId xmlns:a16="http://schemas.microsoft.com/office/drawing/2014/main" id="{9A96B126-9009-4DF8-8BA6-2B2C888A9A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F600E8-30E1-4419-BCF5-DA6C22DE2E21}"/>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128033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1333-82E0-4ACC-9E2B-073E4B0B65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03C33E-13A8-4EDC-BDB4-3D022581B4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CC814B-876A-4EAF-AD0C-A4832A8DC0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EA2FFD-C2F2-4ED6-A5C8-61D3398FF78A}"/>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45BFEC51-6D9B-4198-92EE-CB3F5E78FC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06F7E-983B-411B-BD4A-330C5D14E18E}"/>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973621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7CAC-40AA-4934-B478-3B2A95A954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D444A96-86E9-4660-824E-BBD7428189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F85C96-1EDB-42D7-B675-C069FA55DE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A143D2-4ECA-416E-86EF-D2364DEB421C}"/>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6D9D60F2-4D74-4B89-B7BC-8E262D0101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C60454-8895-473A-9E89-F09A292E43DE}"/>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036027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1C206C-26CD-4DB6-9FCF-2B5D20BBB7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D40F6B-7BE9-4625-BFAB-304380F96B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01CE53-9992-4777-B983-E7742E423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E255355C-8F49-4651-ADFC-42B55C0765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5DA3914-A535-4782-8A06-456686DF9D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D84B1-1CB3-48CA-B9C2-98D9027E8B00}" type="slidenum">
              <a:rPr lang="en-US" smtClean="0"/>
              <a:t>‹#›</a:t>
            </a:fld>
            <a:endParaRPr lang="en-US"/>
          </a:p>
        </p:txBody>
      </p:sp>
    </p:spTree>
    <p:extLst>
      <p:ext uri="{BB962C8B-B14F-4D97-AF65-F5344CB8AC3E}">
        <p14:creationId xmlns:p14="http://schemas.microsoft.com/office/powerpoint/2010/main" val="3085986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D8EC1D-A510-174E-908A-DC116ADB9A8A}"/>
              </a:ext>
            </a:extLst>
          </p:cNvPr>
          <p:cNvPicPr>
            <a:picLocks noChangeAspect="1"/>
          </p:cNvPicPr>
          <p:nvPr/>
        </p:nvPicPr>
        <p:blipFill>
          <a:blip r:embed="rId3"/>
          <a:stretch>
            <a:fillRect/>
          </a:stretch>
        </p:blipFill>
        <p:spPr>
          <a:xfrm>
            <a:off x="1524000" y="-23271"/>
            <a:ext cx="9144000" cy="4086783"/>
          </a:xfrm>
          <a:prstGeom prst="rect">
            <a:avLst/>
          </a:prstGeom>
        </p:spPr>
      </p:pic>
      <p:sp>
        <p:nvSpPr>
          <p:cNvPr id="2" name="TextBox 1"/>
          <p:cNvSpPr txBox="1"/>
          <p:nvPr/>
        </p:nvSpPr>
        <p:spPr>
          <a:xfrm>
            <a:off x="9763126" y="4171954"/>
            <a:ext cx="138564" cy="315471"/>
          </a:xfrm>
          <a:prstGeom prst="rect">
            <a:avLst/>
          </a:prstGeom>
          <a:noFill/>
        </p:spPr>
        <p:txBody>
          <a:bodyPr wrap="none" lIns="68580" tIns="34290" rIns="68580" bIns="34290" rtlCol="0">
            <a:spAutoFit/>
          </a:bodyPr>
          <a:lstStyle/>
          <a:p>
            <a:pPr fontAlgn="base">
              <a:spcBef>
                <a:spcPct val="0"/>
              </a:spcBef>
              <a:spcAft>
                <a:spcPct val="0"/>
              </a:spcAft>
              <a:defRPr/>
            </a:pPr>
            <a:endParaRPr lang="en-US" sz="1600" b="1">
              <a:solidFill>
                <a:srgbClr val="021F43"/>
              </a:solidFill>
              <a:latin typeface="Trebuchet MS" pitchFamily="34" charset="0"/>
              <a:cs typeface="Times New Roman" pitchFamily="18" charset="0"/>
            </a:endParaRPr>
          </a:p>
        </p:txBody>
      </p:sp>
      <p:sp>
        <p:nvSpPr>
          <p:cNvPr id="14" name="Title 9">
            <a:extLst>
              <a:ext uri="{FF2B5EF4-FFF2-40B4-BE49-F238E27FC236}">
                <a16:creationId xmlns:a16="http://schemas.microsoft.com/office/drawing/2014/main" id="{4B28747A-B433-8846-8B95-EB6D57D338BC}"/>
              </a:ext>
            </a:extLst>
          </p:cNvPr>
          <p:cNvSpPr>
            <a:spLocks noGrp="1"/>
          </p:cNvSpPr>
          <p:nvPr>
            <p:ph type="title"/>
          </p:nvPr>
        </p:nvSpPr>
        <p:spPr>
          <a:xfrm>
            <a:off x="2266652" y="786790"/>
            <a:ext cx="7812347" cy="1747490"/>
          </a:xfrm>
        </p:spPr>
        <p:txBody>
          <a:bodyPr anchor="t">
            <a:noAutofit/>
          </a:bodyPr>
          <a:lstStyle/>
          <a:p>
            <a:pPr>
              <a:spcBef>
                <a:spcPts val="600"/>
              </a:spcBef>
              <a:spcAft>
                <a:spcPts val="1200"/>
              </a:spcAft>
            </a:pPr>
            <a:r>
              <a:rPr lang="en-US" sz="3600" dirty="0">
                <a:solidFill>
                  <a:schemeClr val="bg1"/>
                </a:solidFill>
              </a:rPr>
              <a:t>The Views of Capital Providers on ESG Disclosure</a:t>
            </a:r>
            <a:endParaRPr lang="uk-UA" sz="3600" b="0" dirty="0">
              <a:solidFill>
                <a:schemeClr val="bg1"/>
              </a:solidFill>
              <a:latin typeface="+mn-lt"/>
            </a:endParaRPr>
          </a:p>
        </p:txBody>
      </p:sp>
      <p:sp>
        <p:nvSpPr>
          <p:cNvPr id="8" name="Text Placeholder 6">
            <a:extLst>
              <a:ext uri="{FF2B5EF4-FFF2-40B4-BE49-F238E27FC236}">
                <a16:creationId xmlns:a16="http://schemas.microsoft.com/office/drawing/2014/main" id="{814A875C-25E7-45CC-918F-BCFE0A8662FD}"/>
              </a:ext>
            </a:extLst>
          </p:cNvPr>
          <p:cNvSpPr>
            <a:spLocks noGrp="1"/>
          </p:cNvSpPr>
          <p:nvPr>
            <p:ph type="body" sz="quarter" idx="13"/>
          </p:nvPr>
        </p:nvSpPr>
        <p:spPr>
          <a:xfrm>
            <a:off x="2337217" y="2726224"/>
            <a:ext cx="7671215" cy="1193208"/>
          </a:xfrm>
        </p:spPr>
        <p:txBody>
          <a:bodyPr>
            <a:normAutofit/>
          </a:bodyPr>
          <a:lstStyle/>
          <a:p>
            <a:pPr marL="0" indent="0">
              <a:buNone/>
            </a:pPr>
            <a:r>
              <a:rPr lang="en-US" sz="2000" dirty="0">
                <a:solidFill>
                  <a:schemeClr val="bg1"/>
                </a:solidFill>
              </a:rPr>
              <a:t>W. </a:t>
            </a:r>
            <a:r>
              <a:rPr lang="en-US" sz="2000" dirty="0" err="1">
                <a:solidFill>
                  <a:schemeClr val="bg1"/>
                </a:solidFill>
              </a:rPr>
              <a:t>richard</a:t>
            </a:r>
            <a:r>
              <a:rPr lang="en-US" sz="2000" dirty="0">
                <a:solidFill>
                  <a:schemeClr val="bg1"/>
                </a:solidFill>
              </a:rPr>
              <a:t> Frederick</a:t>
            </a:r>
          </a:p>
          <a:p>
            <a:pPr marL="0" indent="0">
              <a:buNone/>
            </a:pPr>
            <a:r>
              <a:rPr lang="en-GB" sz="2000" dirty="0">
                <a:solidFill>
                  <a:schemeClr val="bg1"/>
                </a:solidFill>
              </a:rPr>
              <a:t>Senior Consultant, IFC</a:t>
            </a:r>
            <a:endParaRPr lang="en-US" sz="2000" dirty="0">
              <a:solidFill>
                <a:schemeClr val="bg1"/>
              </a:solidFill>
            </a:endParaRPr>
          </a:p>
          <a:p>
            <a:endParaRPr lang="en-US" sz="1200" dirty="0">
              <a:solidFill>
                <a:schemeClr val="bg1"/>
              </a:solidFill>
            </a:endParaRPr>
          </a:p>
        </p:txBody>
      </p:sp>
      <p:grpSp>
        <p:nvGrpSpPr>
          <p:cNvPr id="6" name="Group 5">
            <a:extLst>
              <a:ext uri="{FF2B5EF4-FFF2-40B4-BE49-F238E27FC236}">
                <a16:creationId xmlns:a16="http://schemas.microsoft.com/office/drawing/2014/main" id="{FFD7F60B-0495-4FE0-BD08-5A11DB0D0F14}"/>
              </a:ext>
            </a:extLst>
          </p:cNvPr>
          <p:cNvGrpSpPr/>
          <p:nvPr/>
        </p:nvGrpSpPr>
        <p:grpSpPr>
          <a:xfrm>
            <a:off x="6269667" y="4867386"/>
            <a:ext cx="3034071" cy="1394517"/>
            <a:chOff x="4735392" y="4826286"/>
            <a:chExt cx="3034071" cy="1394517"/>
          </a:xfrm>
        </p:grpSpPr>
        <p:sp>
          <p:nvSpPr>
            <p:cNvPr id="9" name="Slide Number Placeholder 2">
              <a:extLst>
                <a:ext uri="{FF2B5EF4-FFF2-40B4-BE49-F238E27FC236}">
                  <a16:creationId xmlns:a16="http://schemas.microsoft.com/office/drawing/2014/main" id="{17DEFDBB-A78B-4495-97BE-844210D634B5}"/>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0" name="Picture 9" descr="Graphical user interface, text, application, email&#10;&#10;Description automatically generated">
              <a:extLst>
                <a:ext uri="{FF2B5EF4-FFF2-40B4-BE49-F238E27FC236}">
                  <a16:creationId xmlns:a16="http://schemas.microsoft.com/office/drawing/2014/main" id="{A3166BF3-BC96-4456-A967-96AAC8B753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371326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4A33B-65D5-4912-985A-6655B2C67545}"/>
              </a:ext>
            </a:extLst>
          </p:cNvPr>
          <p:cNvSpPr>
            <a:spLocks noGrp="1"/>
          </p:cNvSpPr>
          <p:nvPr>
            <p:ph type="title"/>
          </p:nvPr>
        </p:nvSpPr>
        <p:spPr/>
        <p:txBody>
          <a:bodyPr>
            <a:noAutofit/>
          </a:bodyPr>
          <a:lstStyle/>
          <a:p>
            <a:r>
              <a:rPr lang="en-US" sz="2800" b="1" dirty="0"/>
              <a:t>ERISA doubles down on fiduciary duty to beneficiaries</a:t>
            </a:r>
          </a:p>
        </p:txBody>
      </p:sp>
      <p:sp>
        <p:nvSpPr>
          <p:cNvPr id="3" name="Content Placeholder 2">
            <a:extLst>
              <a:ext uri="{FF2B5EF4-FFF2-40B4-BE49-F238E27FC236}">
                <a16:creationId xmlns:a16="http://schemas.microsoft.com/office/drawing/2014/main" id="{9102EA1C-D32F-4884-B6F0-E1D7E667A1EF}"/>
              </a:ext>
            </a:extLst>
          </p:cNvPr>
          <p:cNvSpPr>
            <a:spLocks noGrp="1"/>
          </p:cNvSpPr>
          <p:nvPr>
            <p:ph idx="4294967295"/>
          </p:nvPr>
        </p:nvSpPr>
        <p:spPr>
          <a:xfrm>
            <a:off x="482886" y="1178353"/>
            <a:ext cx="11035778" cy="4351338"/>
          </a:xfrm>
        </p:spPr>
        <p:txBody>
          <a:bodyPr>
            <a:normAutofit fontScale="92500" lnSpcReduction="10000"/>
          </a:bodyPr>
          <a:lstStyle/>
          <a:p>
            <a:r>
              <a:rPr lang="en-US" dirty="0"/>
              <a:t>U.S. Department of Labor releases a final rule in light of recent trends involving ESG investing</a:t>
            </a:r>
          </a:p>
          <a:p>
            <a:r>
              <a:rPr lang="en-US" dirty="0"/>
              <a:t>The amendments require plan fiduciaries to select investments and investment courses of action based on pecuniary factors –  i.e., any factor that the fiduciary determines is expected to have a material effect on risk and/or return of an investment</a:t>
            </a:r>
          </a:p>
          <a:p>
            <a:r>
              <a:rPr lang="en-US" dirty="0"/>
              <a:t>U.S. Secretary of Labor: “This rule will ensure that retirement plan fiduciaries are focused on the financial interests of plan participants and beneficiaries, rather than on other, non-pecuniary goals or policy objectives.”</a:t>
            </a:r>
          </a:p>
          <a:p>
            <a:r>
              <a:rPr lang="en-US" dirty="0"/>
              <a:t>Assistant Secretary of Labor: “Plan fiduciaries should never sacrifice participants’ interests in their benefits to promote other non-financial goals.” </a:t>
            </a:r>
          </a:p>
        </p:txBody>
      </p:sp>
      <p:grpSp>
        <p:nvGrpSpPr>
          <p:cNvPr id="4" name="Group 3">
            <a:extLst>
              <a:ext uri="{FF2B5EF4-FFF2-40B4-BE49-F238E27FC236}">
                <a16:creationId xmlns:a16="http://schemas.microsoft.com/office/drawing/2014/main" id="{53B598ED-3C5D-4043-8208-D9DF4FFEBA95}"/>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1F86A324-3A71-4788-9FAF-8758AF687778}"/>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A049607E-DB00-4B50-A85C-DAAC70F3F1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
        <p:nvSpPr>
          <p:cNvPr id="7" name="TextBox 6">
            <a:extLst>
              <a:ext uri="{FF2B5EF4-FFF2-40B4-BE49-F238E27FC236}">
                <a16:creationId xmlns:a16="http://schemas.microsoft.com/office/drawing/2014/main" id="{080F90CD-9EEC-4DC3-9869-66E8AE82E55C}"/>
              </a:ext>
            </a:extLst>
          </p:cNvPr>
          <p:cNvSpPr txBox="1"/>
          <p:nvPr/>
        </p:nvSpPr>
        <p:spPr>
          <a:xfrm>
            <a:off x="881114" y="5597384"/>
            <a:ext cx="6098240" cy="369332"/>
          </a:xfrm>
          <a:prstGeom prst="rect">
            <a:avLst/>
          </a:prstGeom>
          <a:noFill/>
        </p:spPr>
        <p:txBody>
          <a:bodyPr wrap="square">
            <a:spAutoFit/>
          </a:bodyPr>
          <a:lstStyle/>
          <a:p>
            <a:r>
              <a:rPr lang="en-US" b="1" dirty="0"/>
              <a:t>Source: US Department of Labor, October 30, 2020</a:t>
            </a:r>
          </a:p>
        </p:txBody>
      </p:sp>
    </p:spTree>
    <p:extLst>
      <p:ext uri="{BB962C8B-B14F-4D97-AF65-F5344CB8AC3E}">
        <p14:creationId xmlns:p14="http://schemas.microsoft.com/office/powerpoint/2010/main" val="3835248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Business case for ESG for mainstream investors</a:t>
            </a:r>
          </a:p>
        </p:txBody>
      </p:sp>
      <p:sp>
        <p:nvSpPr>
          <p:cNvPr id="4" name="Slide Number Placeholder 3"/>
          <p:cNvSpPr>
            <a:spLocks noGrp="1"/>
          </p:cNvSpPr>
          <p:nvPr>
            <p:ph type="sldNum" sz="quarter" idx="10"/>
          </p:nvPr>
        </p:nvSpPr>
        <p:spPr/>
        <p:txBody>
          <a:bodyPr/>
          <a:lstStyle/>
          <a:p>
            <a:fld id="{7BEE0E23-3778-48E4-ADB1-903FD52B093A}" type="slidenum">
              <a:rPr lang="en-US" smtClean="0"/>
              <a:pPr/>
              <a:t>11</a:t>
            </a:fld>
            <a:endParaRPr lang="en-US"/>
          </a:p>
        </p:txBody>
      </p:sp>
      <p:sp>
        <p:nvSpPr>
          <p:cNvPr id="3" name="Content Placeholder 2"/>
          <p:cNvSpPr>
            <a:spLocks noGrp="1"/>
          </p:cNvSpPr>
          <p:nvPr>
            <p:ph sz="quarter" idx="4294967295"/>
          </p:nvPr>
        </p:nvSpPr>
        <p:spPr>
          <a:xfrm>
            <a:off x="699845" y="1075611"/>
            <a:ext cx="10515600" cy="4351338"/>
          </a:xfrm>
        </p:spPr>
        <p:txBody>
          <a:bodyPr>
            <a:normAutofit/>
          </a:bodyPr>
          <a:lstStyle/>
          <a:p>
            <a:r>
              <a:rPr lang="en-GB" dirty="0"/>
              <a:t>SD advocates want companies to focus on broader social impact. Two types of advocates:</a:t>
            </a:r>
          </a:p>
          <a:p>
            <a:pPr marL="914400" lvl="1" indent="-514350">
              <a:buFont typeface="+mj-lt"/>
              <a:buAutoNum type="arabicPeriod"/>
            </a:pPr>
            <a:r>
              <a:rPr lang="en-GB" dirty="0"/>
              <a:t>Moral values driven (do the right thing)</a:t>
            </a:r>
          </a:p>
          <a:p>
            <a:pPr marL="914400" lvl="1" indent="-514350">
              <a:buFont typeface="+mj-lt"/>
              <a:buAutoNum type="arabicPeriod"/>
            </a:pPr>
            <a:r>
              <a:rPr lang="en-GB" dirty="0"/>
              <a:t>Enlightened self-interest (the right thing makes economic sense)</a:t>
            </a:r>
          </a:p>
          <a:p>
            <a:r>
              <a:rPr lang="en-GB" dirty="0"/>
              <a:t>Maximize financial return subject to ESG overlay</a:t>
            </a:r>
          </a:p>
          <a:p>
            <a:r>
              <a:rPr lang="en-GB" dirty="0"/>
              <a:t>Companies maintain positive stakeholder relations to:</a:t>
            </a:r>
          </a:p>
          <a:p>
            <a:pPr lvl="1"/>
            <a:r>
              <a:rPr lang="en-GB" dirty="0"/>
              <a:t>Maximize competitive advantage</a:t>
            </a:r>
          </a:p>
          <a:p>
            <a:pPr lvl="1"/>
            <a:r>
              <a:rPr lang="en-GB" dirty="0"/>
              <a:t>Minimize operational and reputational risk</a:t>
            </a:r>
          </a:p>
          <a:p>
            <a:r>
              <a:rPr lang="en-GB" dirty="0"/>
              <a:t>No overt social agenda</a:t>
            </a:r>
          </a:p>
        </p:txBody>
      </p:sp>
      <p:grpSp>
        <p:nvGrpSpPr>
          <p:cNvPr id="5" name="Group 4">
            <a:extLst>
              <a:ext uri="{FF2B5EF4-FFF2-40B4-BE49-F238E27FC236}">
                <a16:creationId xmlns:a16="http://schemas.microsoft.com/office/drawing/2014/main" id="{498A819E-78A6-46CD-8DFC-73B4184DEA7F}"/>
              </a:ext>
            </a:extLst>
          </p:cNvPr>
          <p:cNvGrpSpPr/>
          <p:nvPr/>
        </p:nvGrpSpPr>
        <p:grpSpPr>
          <a:xfrm>
            <a:off x="6263367" y="5375579"/>
            <a:ext cx="3034071" cy="1394517"/>
            <a:chOff x="4735392" y="4826286"/>
            <a:chExt cx="3034071" cy="1394517"/>
          </a:xfrm>
        </p:grpSpPr>
        <p:sp>
          <p:nvSpPr>
            <p:cNvPr id="6" name="Slide Number Placeholder 2">
              <a:extLst>
                <a:ext uri="{FF2B5EF4-FFF2-40B4-BE49-F238E27FC236}">
                  <a16:creationId xmlns:a16="http://schemas.microsoft.com/office/drawing/2014/main" id="{5C2F2C3A-648C-4324-8E61-35B2FA86F66B}"/>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7" name="Picture 6" descr="Graphical user interface, text, application, email&#10;&#10;Description automatically generated">
              <a:extLst>
                <a:ext uri="{FF2B5EF4-FFF2-40B4-BE49-F238E27FC236}">
                  <a16:creationId xmlns:a16="http://schemas.microsoft.com/office/drawing/2014/main" id="{F0900FB4-224F-4351-A732-BB87717BC2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D5048-C17B-4692-9E40-125C49469C5B}"/>
              </a:ext>
            </a:extLst>
          </p:cNvPr>
          <p:cNvSpPr>
            <a:spLocks noGrp="1"/>
          </p:cNvSpPr>
          <p:nvPr>
            <p:ph type="title"/>
          </p:nvPr>
        </p:nvSpPr>
        <p:spPr/>
        <p:txBody>
          <a:bodyPr>
            <a:normAutofit/>
          </a:bodyPr>
          <a:lstStyle/>
          <a:p>
            <a:r>
              <a:rPr lang="en-US" b="1" dirty="0">
                <a:solidFill>
                  <a:schemeClr val="accent5">
                    <a:lumMod val="75000"/>
                  </a:schemeClr>
                </a:solidFill>
              </a:rPr>
              <a:t>Standards for disclosure</a:t>
            </a:r>
          </a:p>
        </p:txBody>
      </p:sp>
      <p:sp>
        <p:nvSpPr>
          <p:cNvPr id="3" name="Text Placeholder 2">
            <a:extLst>
              <a:ext uri="{FF2B5EF4-FFF2-40B4-BE49-F238E27FC236}">
                <a16:creationId xmlns:a16="http://schemas.microsoft.com/office/drawing/2014/main" id="{4FA167E6-11E7-43B3-9D07-39E001C91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60851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62CB5-CC16-43B6-865C-AA1C7D9F4E3D}"/>
              </a:ext>
            </a:extLst>
          </p:cNvPr>
          <p:cNvSpPr>
            <a:spLocks noGrp="1"/>
          </p:cNvSpPr>
          <p:nvPr>
            <p:ph type="title"/>
          </p:nvPr>
        </p:nvSpPr>
        <p:spPr/>
        <p:txBody>
          <a:bodyPr>
            <a:noAutofit/>
          </a:bodyPr>
          <a:lstStyle/>
          <a:p>
            <a:r>
              <a:rPr lang="en-US" sz="2800" b="1" dirty="0"/>
              <a:t>Investors unsatisfied with data sources</a:t>
            </a:r>
          </a:p>
        </p:txBody>
      </p:sp>
      <p:sp>
        <p:nvSpPr>
          <p:cNvPr id="3" name="Content Placeholder 2">
            <a:extLst>
              <a:ext uri="{FF2B5EF4-FFF2-40B4-BE49-F238E27FC236}">
                <a16:creationId xmlns:a16="http://schemas.microsoft.com/office/drawing/2014/main" id="{BE194136-A0AF-448D-A04F-CA9E61AC28B7}"/>
              </a:ext>
            </a:extLst>
          </p:cNvPr>
          <p:cNvSpPr>
            <a:spLocks noGrp="1"/>
          </p:cNvSpPr>
          <p:nvPr>
            <p:ph idx="4294967295"/>
          </p:nvPr>
        </p:nvSpPr>
        <p:spPr>
          <a:xfrm>
            <a:off x="699845" y="1085885"/>
            <a:ext cx="10515600" cy="4351338"/>
          </a:xfrm>
        </p:spPr>
        <p:txBody>
          <a:bodyPr/>
          <a:lstStyle/>
          <a:p>
            <a:r>
              <a:rPr lang="en-US" dirty="0"/>
              <a:t>Different standards</a:t>
            </a:r>
          </a:p>
          <a:p>
            <a:r>
              <a:rPr lang="en-US" dirty="0"/>
              <a:t>Relevance of individual indicators is uncertain </a:t>
            </a:r>
          </a:p>
          <a:p>
            <a:r>
              <a:rPr lang="en-US" dirty="0"/>
              <a:t>Uncertain how to weight different aspects of E S G and indicators</a:t>
            </a:r>
          </a:p>
          <a:p>
            <a:r>
              <a:rPr lang="en-US" dirty="0"/>
              <a:t>How to value intangibles and integrate them into investment decisions </a:t>
            </a:r>
          </a:p>
          <a:p>
            <a:r>
              <a:rPr lang="en-US" dirty="0"/>
              <a:t>Vulnerability of qualitative data to manipulation</a:t>
            </a:r>
          </a:p>
          <a:p>
            <a:r>
              <a:rPr lang="en-US" dirty="0"/>
              <a:t>Greenwashing</a:t>
            </a:r>
          </a:p>
          <a:p>
            <a:endParaRPr lang="en-US" dirty="0"/>
          </a:p>
        </p:txBody>
      </p:sp>
      <p:grpSp>
        <p:nvGrpSpPr>
          <p:cNvPr id="4" name="Group 3">
            <a:extLst>
              <a:ext uri="{FF2B5EF4-FFF2-40B4-BE49-F238E27FC236}">
                <a16:creationId xmlns:a16="http://schemas.microsoft.com/office/drawing/2014/main" id="{99313663-A1E6-4496-87B3-CD880DB3E9BE}"/>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5524E216-8E0B-47CA-A406-1C953DFFFD5A}"/>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55A3B5C9-50F2-406E-8F12-6F460B5C9A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202117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The universe of standards</a:t>
            </a:r>
          </a:p>
        </p:txBody>
      </p:sp>
      <p:sp>
        <p:nvSpPr>
          <p:cNvPr id="8" name="Slide Number Placeholder 7"/>
          <p:cNvSpPr>
            <a:spLocks noGrp="1"/>
          </p:cNvSpPr>
          <p:nvPr>
            <p:ph type="sldNum" sz="quarter" idx="10"/>
          </p:nvPr>
        </p:nvSpPr>
        <p:spPr/>
        <p:txBody>
          <a:bodyPr/>
          <a:lstStyle/>
          <a:p>
            <a:fld id="{7BEE0E23-3778-48E4-ADB1-903FD52B093A}" type="slidenum">
              <a:rPr lang="en-US" smtClean="0"/>
              <a:pPr/>
              <a:t>14</a:t>
            </a:fld>
            <a:endParaRPr lang="en-US"/>
          </a:p>
        </p:txBody>
      </p:sp>
      <p:sp>
        <p:nvSpPr>
          <p:cNvPr id="4" name="Text Placeholder 3"/>
          <p:cNvSpPr>
            <a:spLocks noGrp="1"/>
          </p:cNvSpPr>
          <p:nvPr>
            <p:ph type="body" idx="4294967295"/>
          </p:nvPr>
        </p:nvSpPr>
        <p:spPr>
          <a:xfrm>
            <a:off x="606176" y="760776"/>
            <a:ext cx="5157788" cy="823912"/>
          </a:xfrm>
        </p:spPr>
        <p:txBody>
          <a:bodyPr/>
          <a:lstStyle/>
          <a:p>
            <a:r>
              <a:rPr lang="en-GB" dirty="0"/>
              <a:t>Types of standards</a:t>
            </a:r>
          </a:p>
        </p:txBody>
      </p:sp>
      <p:sp>
        <p:nvSpPr>
          <p:cNvPr id="5" name="Text Placeholder 4"/>
          <p:cNvSpPr>
            <a:spLocks noGrp="1"/>
          </p:cNvSpPr>
          <p:nvPr>
            <p:ph type="body" sz="half" idx="4294967295"/>
          </p:nvPr>
        </p:nvSpPr>
        <p:spPr>
          <a:xfrm>
            <a:off x="6875249" y="760776"/>
            <a:ext cx="5183187" cy="522037"/>
          </a:xfrm>
        </p:spPr>
        <p:txBody>
          <a:bodyPr/>
          <a:lstStyle/>
          <a:p>
            <a:r>
              <a:rPr lang="en-GB" dirty="0"/>
              <a:t>Some examples</a:t>
            </a:r>
          </a:p>
        </p:txBody>
      </p:sp>
      <p:sp>
        <p:nvSpPr>
          <p:cNvPr id="3" name="Content Placeholder 2"/>
          <p:cNvSpPr>
            <a:spLocks noGrp="1"/>
          </p:cNvSpPr>
          <p:nvPr>
            <p:ph sz="half" idx="4294967295"/>
          </p:nvPr>
        </p:nvSpPr>
        <p:spPr>
          <a:xfrm>
            <a:off x="606176" y="1195748"/>
            <a:ext cx="5157788" cy="4635500"/>
          </a:xfrm>
        </p:spPr>
        <p:txBody>
          <a:bodyPr>
            <a:noAutofit/>
          </a:bodyPr>
          <a:lstStyle/>
          <a:p>
            <a:r>
              <a:rPr lang="en-US" sz="1400" b="1" dirty="0"/>
              <a:t>Topical:</a:t>
            </a:r>
          </a:p>
          <a:p>
            <a:pPr lvl="1">
              <a:spcBef>
                <a:spcPts val="0"/>
              </a:spcBef>
            </a:pPr>
            <a:r>
              <a:rPr lang="en-US" sz="1400" b="1" dirty="0"/>
              <a:t>(E) Environmental</a:t>
            </a:r>
          </a:p>
          <a:p>
            <a:pPr lvl="1">
              <a:spcBef>
                <a:spcPts val="0"/>
              </a:spcBef>
            </a:pPr>
            <a:r>
              <a:rPr lang="en-US" sz="1400" b="1" dirty="0"/>
              <a:t>(S) Social</a:t>
            </a:r>
          </a:p>
          <a:p>
            <a:pPr lvl="1">
              <a:spcBef>
                <a:spcPts val="0"/>
              </a:spcBef>
            </a:pPr>
            <a:r>
              <a:rPr lang="en-US" sz="1400" b="1" dirty="0"/>
              <a:t>(G) Corporate governance</a:t>
            </a:r>
          </a:p>
          <a:p>
            <a:pPr lvl="1">
              <a:spcBef>
                <a:spcPts val="0"/>
              </a:spcBef>
            </a:pPr>
            <a:r>
              <a:rPr lang="en-US" sz="1400" b="1" dirty="0"/>
              <a:t>Corruption</a:t>
            </a:r>
          </a:p>
          <a:p>
            <a:pPr lvl="1">
              <a:spcBef>
                <a:spcPts val="0"/>
              </a:spcBef>
            </a:pPr>
            <a:r>
              <a:rPr lang="en-US" sz="1400" b="1" dirty="0"/>
              <a:t>Voting</a:t>
            </a:r>
          </a:p>
          <a:p>
            <a:r>
              <a:rPr lang="en-US" sz="1400" b="1" dirty="0"/>
              <a:t>Entity:</a:t>
            </a:r>
          </a:p>
          <a:p>
            <a:pPr lvl="1">
              <a:spcBef>
                <a:spcPts val="0"/>
              </a:spcBef>
            </a:pPr>
            <a:r>
              <a:rPr lang="en-US" sz="1400" b="1" dirty="0"/>
              <a:t>Investor</a:t>
            </a:r>
          </a:p>
          <a:p>
            <a:pPr lvl="1">
              <a:spcBef>
                <a:spcPts val="0"/>
              </a:spcBef>
            </a:pPr>
            <a:r>
              <a:rPr lang="en-US" sz="1400" b="1" dirty="0"/>
              <a:t>Business</a:t>
            </a:r>
          </a:p>
          <a:p>
            <a:r>
              <a:rPr lang="en-US" sz="1400" b="1" dirty="0"/>
              <a:t>Functional: </a:t>
            </a:r>
          </a:p>
          <a:p>
            <a:pPr lvl="1">
              <a:spcBef>
                <a:spcPts val="0"/>
              </a:spcBef>
            </a:pPr>
            <a:r>
              <a:rPr lang="en-US" sz="1400" b="1" dirty="0"/>
              <a:t>Accounting and audit</a:t>
            </a:r>
          </a:p>
          <a:p>
            <a:pPr lvl="1">
              <a:spcBef>
                <a:spcPts val="0"/>
              </a:spcBef>
            </a:pPr>
            <a:r>
              <a:rPr lang="en-US" sz="1400" b="1" dirty="0"/>
              <a:t>Internal audit</a:t>
            </a:r>
          </a:p>
          <a:p>
            <a:pPr lvl="1">
              <a:spcBef>
                <a:spcPts val="0"/>
              </a:spcBef>
            </a:pPr>
            <a:r>
              <a:rPr lang="en-US" sz="1400" b="1" dirty="0"/>
              <a:t>Audit committee</a:t>
            </a:r>
          </a:p>
          <a:p>
            <a:pPr lvl="1">
              <a:spcBef>
                <a:spcPts val="0"/>
              </a:spcBef>
            </a:pPr>
            <a:r>
              <a:rPr lang="en-US" sz="1400" b="1" dirty="0"/>
              <a:t>Disclosure </a:t>
            </a:r>
          </a:p>
          <a:p>
            <a:pPr lvl="1">
              <a:spcBef>
                <a:spcPts val="0"/>
              </a:spcBef>
            </a:pPr>
            <a:r>
              <a:rPr lang="en-US" sz="1400" b="1" dirty="0"/>
              <a:t>Remuneration</a:t>
            </a:r>
          </a:p>
          <a:p>
            <a:r>
              <a:rPr lang="en-US" sz="1400" b="1" dirty="0"/>
              <a:t>Geographical:</a:t>
            </a:r>
          </a:p>
          <a:p>
            <a:pPr lvl="1">
              <a:spcBef>
                <a:spcPts val="0"/>
              </a:spcBef>
            </a:pPr>
            <a:r>
              <a:rPr lang="en-US" sz="1400" b="1" dirty="0"/>
              <a:t>National</a:t>
            </a:r>
          </a:p>
          <a:p>
            <a:pPr lvl="1">
              <a:spcBef>
                <a:spcPts val="0"/>
              </a:spcBef>
            </a:pPr>
            <a:r>
              <a:rPr lang="en-US" sz="1400" b="1" dirty="0"/>
              <a:t>International</a:t>
            </a:r>
          </a:p>
          <a:p>
            <a:r>
              <a:rPr lang="en-US" sz="1400" b="1" dirty="0"/>
              <a:t>Industry specific:</a:t>
            </a:r>
          </a:p>
          <a:p>
            <a:pPr lvl="1">
              <a:spcBef>
                <a:spcPts val="0"/>
              </a:spcBef>
            </a:pPr>
            <a:r>
              <a:rPr lang="en-US" sz="1400" b="1" dirty="0"/>
              <a:t>Agriculture</a:t>
            </a:r>
          </a:p>
          <a:p>
            <a:pPr lvl="1">
              <a:spcBef>
                <a:spcPts val="0"/>
              </a:spcBef>
            </a:pPr>
            <a:r>
              <a:rPr lang="en-US" sz="1400" b="1" dirty="0"/>
              <a:t>Extractive</a:t>
            </a:r>
          </a:p>
          <a:p>
            <a:pPr lvl="1">
              <a:spcBef>
                <a:spcPts val="0"/>
              </a:spcBef>
            </a:pPr>
            <a:r>
              <a:rPr lang="en-US" sz="1400" b="1" dirty="0"/>
              <a:t>Insurance</a:t>
            </a:r>
          </a:p>
          <a:p>
            <a:pPr lvl="1">
              <a:spcBef>
                <a:spcPts val="0"/>
              </a:spcBef>
            </a:pPr>
            <a:r>
              <a:rPr lang="en-US" sz="1400" b="1" dirty="0"/>
              <a:t>Financial intermediaries</a:t>
            </a:r>
          </a:p>
          <a:p>
            <a:pPr lvl="1">
              <a:spcBef>
                <a:spcPts val="0"/>
              </a:spcBef>
            </a:pPr>
            <a:r>
              <a:rPr lang="en-US" sz="1400" b="1" dirty="0"/>
              <a:t>PE &amp; VC</a:t>
            </a:r>
          </a:p>
        </p:txBody>
      </p:sp>
      <p:sp>
        <p:nvSpPr>
          <p:cNvPr id="6" name="Content Placeholder 5"/>
          <p:cNvSpPr>
            <a:spLocks noGrp="1"/>
          </p:cNvSpPr>
          <p:nvPr>
            <p:ph sz="half" idx="4294967295"/>
          </p:nvPr>
        </p:nvSpPr>
        <p:spPr>
          <a:xfrm>
            <a:off x="6782782" y="1194160"/>
            <a:ext cx="5183187" cy="4637088"/>
          </a:xfrm>
        </p:spPr>
        <p:txBody>
          <a:bodyPr>
            <a:noAutofit/>
          </a:bodyPr>
          <a:lstStyle/>
          <a:p>
            <a:r>
              <a:rPr lang="en-GB" sz="1400" b="1" dirty="0"/>
              <a:t>Topical:</a:t>
            </a:r>
          </a:p>
          <a:p>
            <a:pPr lvl="1">
              <a:spcBef>
                <a:spcPts val="0"/>
              </a:spcBef>
            </a:pPr>
            <a:r>
              <a:rPr lang="en-GB" sz="1400" b="1" dirty="0"/>
              <a:t>(E) ISO 14000 </a:t>
            </a:r>
          </a:p>
          <a:p>
            <a:pPr lvl="1">
              <a:spcBef>
                <a:spcPts val="0"/>
              </a:spcBef>
            </a:pPr>
            <a:r>
              <a:rPr lang="en-GB" sz="1400" b="1" dirty="0"/>
              <a:t>(S) SA8000, ISO 26000, FTSE4Good</a:t>
            </a:r>
          </a:p>
          <a:p>
            <a:pPr lvl="1">
              <a:spcBef>
                <a:spcPts val="0"/>
              </a:spcBef>
            </a:pPr>
            <a:r>
              <a:rPr lang="en-GB" sz="1400" b="1" dirty="0"/>
              <a:t>(G) OECD Principles of CG, ICGN, EVCA</a:t>
            </a:r>
          </a:p>
          <a:p>
            <a:pPr lvl="1">
              <a:spcBef>
                <a:spcPts val="0"/>
              </a:spcBef>
            </a:pPr>
            <a:r>
              <a:rPr lang="en-GB" sz="1400" b="1" dirty="0"/>
              <a:t>OECD Anti-bribery Convention, C of Eur., UN Convention</a:t>
            </a:r>
          </a:p>
          <a:p>
            <a:pPr lvl="1">
              <a:spcBef>
                <a:spcPts val="0"/>
              </a:spcBef>
            </a:pPr>
            <a:r>
              <a:rPr lang="en-GB" sz="1400" b="1" dirty="0"/>
              <a:t>Hermes</a:t>
            </a:r>
          </a:p>
          <a:p>
            <a:r>
              <a:rPr lang="en-GB" sz="1400" b="1" dirty="0"/>
              <a:t>Entity: </a:t>
            </a:r>
          </a:p>
          <a:p>
            <a:pPr lvl="1">
              <a:spcBef>
                <a:spcPts val="0"/>
              </a:spcBef>
            </a:pPr>
            <a:r>
              <a:rPr lang="en-GB" sz="1400" b="1" dirty="0"/>
              <a:t>UN PRI, EVCA, PEC, ICGN</a:t>
            </a:r>
          </a:p>
          <a:p>
            <a:pPr lvl="1">
              <a:spcBef>
                <a:spcPts val="0"/>
              </a:spcBef>
            </a:pPr>
            <a:r>
              <a:rPr lang="en-GB" sz="1400" b="1" dirty="0"/>
              <a:t>ICGN</a:t>
            </a:r>
          </a:p>
          <a:p>
            <a:r>
              <a:rPr lang="en-GB" sz="1400" b="1" dirty="0"/>
              <a:t>Functional:</a:t>
            </a:r>
          </a:p>
          <a:p>
            <a:pPr lvl="1">
              <a:spcBef>
                <a:spcPts val="0"/>
              </a:spcBef>
            </a:pPr>
            <a:r>
              <a:rPr lang="en-GB" sz="1400" b="1" dirty="0"/>
              <a:t>IFRS and ISA</a:t>
            </a:r>
          </a:p>
          <a:p>
            <a:pPr lvl="1">
              <a:spcBef>
                <a:spcPts val="0"/>
              </a:spcBef>
            </a:pPr>
            <a:r>
              <a:rPr lang="en-GB" sz="1400" b="1" dirty="0"/>
              <a:t>IIA, COSO, Turnbull</a:t>
            </a:r>
          </a:p>
          <a:p>
            <a:pPr lvl="1">
              <a:spcBef>
                <a:spcPts val="0"/>
              </a:spcBef>
            </a:pPr>
            <a:r>
              <a:rPr lang="en-GB" sz="1400" b="1" dirty="0"/>
              <a:t>Blue Ribbon</a:t>
            </a:r>
          </a:p>
          <a:p>
            <a:pPr lvl="1">
              <a:spcBef>
                <a:spcPts val="0"/>
              </a:spcBef>
            </a:pPr>
            <a:r>
              <a:rPr lang="en-GB" sz="1400" b="1" dirty="0"/>
              <a:t>UN Guidelines, IOSCO, GRI</a:t>
            </a:r>
          </a:p>
          <a:p>
            <a:pPr lvl="1">
              <a:spcBef>
                <a:spcPts val="0"/>
              </a:spcBef>
            </a:pPr>
            <a:r>
              <a:rPr lang="en-GB" sz="1400" b="1" dirty="0" err="1"/>
              <a:t>Greenbury</a:t>
            </a:r>
            <a:endParaRPr lang="en-GB" sz="1400" b="1" dirty="0"/>
          </a:p>
          <a:p>
            <a:r>
              <a:rPr lang="en-GB" sz="1400" b="1" dirty="0"/>
              <a:t>Geographical:</a:t>
            </a:r>
          </a:p>
          <a:p>
            <a:pPr lvl="1">
              <a:spcBef>
                <a:spcPts val="0"/>
              </a:spcBef>
            </a:pPr>
            <a:r>
              <a:rPr lang="en-GB" sz="1400" b="1" dirty="0"/>
              <a:t>ICA </a:t>
            </a:r>
            <a:r>
              <a:rPr lang="es-ES" sz="1400" b="1" dirty="0"/>
              <a:t>Código de Ética para Empresas</a:t>
            </a:r>
            <a:endParaRPr lang="en-GB" sz="1400" b="1" dirty="0"/>
          </a:p>
          <a:p>
            <a:pPr lvl="1">
              <a:spcBef>
                <a:spcPts val="0"/>
              </a:spcBef>
            </a:pPr>
            <a:r>
              <a:rPr lang="en-GB" sz="1400" b="1" dirty="0"/>
              <a:t>ICGN</a:t>
            </a:r>
          </a:p>
          <a:p>
            <a:r>
              <a:rPr lang="en-GB" sz="1400" b="1" dirty="0"/>
              <a:t>Industry specific: </a:t>
            </a:r>
          </a:p>
          <a:p>
            <a:pPr lvl="1">
              <a:spcBef>
                <a:spcPts val="0"/>
              </a:spcBef>
            </a:pPr>
            <a:r>
              <a:rPr lang="en-GB" sz="1400" b="1" dirty="0"/>
              <a:t>International Forum on Assessing Sustainability in Agriculture</a:t>
            </a:r>
          </a:p>
          <a:p>
            <a:pPr lvl="1">
              <a:spcBef>
                <a:spcPts val="0"/>
              </a:spcBef>
            </a:pPr>
            <a:r>
              <a:rPr lang="en-GB" sz="1400" b="1" dirty="0"/>
              <a:t>CFA Asset Manager Code of Professional Conduct</a:t>
            </a:r>
          </a:p>
          <a:p>
            <a:pPr lvl="1">
              <a:spcBef>
                <a:spcPts val="0"/>
              </a:spcBef>
            </a:pPr>
            <a:r>
              <a:rPr lang="en-GB" sz="1400" b="1" dirty="0"/>
              <a:t>AFIC  Ethics of PE and VC, EVCA  Code of Ethics</a:t>
            </a:r>
          </a:p>
          <a:p>
            <a:endParaRPr lang="en-GB" sz="1200" dirty="0"/>
          </a:p>
        </p:txBody>
      </p:sp>
      <p:grpSp>
        <p:nvGrpSpPr>
          <p:cNvPr id="9" name="Group 8">
            <a:extLst>
              <a:ext uri="{FF2B5EF4-FFF2-40B4-BE49-F238E27FC236}">
                <a16:creationId xmlns:a16="http://schemas.microsoft.com/office/drawing/2014/main" id="{848B1DC8-B739-4ED7-A5EB-7A652E97B7A5}"/>
              </a:ext>
            </a:extLst>
          </p:cNvPr>
          <p:cNvGrpSpPr/>
          <p:nvPr/>
        </p:nvGrpSpPr>
        <p:grpSpPr>
          <a:xfrm>
            <a:off x="4424293" y="5399965"/>
            <a:ext cx="3034071" cy="1394517"/>
            <a:chOff x="4735392" y="4826286"/>
            <a:chExt cx="3034071" cy="1394517"/>
          </a:xfrm>
        </p:grpSpPr>
        <p:sp>
          <p:nvSpPr>
            <p:cNvPr id="10" name="Slide Number Placeholder 2">
              <a:extLst>
                <a:ext uri="{FF2B5EF4-FFF2-40B4-BE49-F238E27FC236}">
                  <a16:creationId xmlns:a16="http://schemas.microsoft.com/office/drawing/2014/main" id="{14F7D663-68BC-4748-9CCE-B4D6ECD5F5CC}"/>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1" name="Picture 10" descr="Graphical user interface, text, application, email&#10;&#10;Description automatically generated">
              <a:extLst>
                <a:ext uri="{FF2B5EF4-FFF2-40B4-BE49-F238E27FC236}">
                  <a16:creationId xmlns:a16="http://schemas.microsoft.com/office/drawing/2014/main" id="{3C72F965-7B35-48C7-9846-B959BC0FD7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590" y="229710"/>
            <a:ext cx="10818819" cy="420269"/>
          </a:xfrm>
        </p:spPr>
        <p:txBody>
          <a:bodyPr>
            <a:noAutofit/>
          </a:bodyPr>
          <a:lstStyle/>
          <a:p>
            <a:r>
              <a:rPr lang="en-GB" sz="2800" b="1" dirty="0"/>
              <a:t>Challenges: </a:t>
            </a:r>
            <a:r>
              <a:rPr lang="en-US" sz="2800" b="1" dirty="0"/>
              <a:t>No standard metrics in G analysis</a:t>
            </a:r>
            <a:endParaRPr lang="en-GB" sz="2800" b="1" dirty="0"/>
          </a:p>
        </p:txBody>
      </p:sp>
      <p:sp>
        <p:nvSpPr>
          <p:cNvPr id="6" name="Slide Number Placeholder 5"/>
          <p:cNvSpPr>
            <a:spLocks noGrp="1"/>
          </p:cNvSpPr>
          <p:nvPr>
            <p:ph type="sldNum" sz="quarter" idx="10"/>
          </p:nvPr>
        </p:nvSpPr>
        <p:spPr/>
        <p:txBody>
          <a:bodyPr/>
          <a:lstStyle/>
          <a:p>
            <a:fld id="{7BEE0E23-3778-48E4-ADB1-903FD52B093A}" type="slidenum">
              <a:rPr lang="en-US" smtClean="0"/>
              <a:pPr/>
              <a:t>15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298660099"/>
              </p:ext>
            </p:extLst>
          </p:nvPr>
        </p:nvGraphicFramePr>
        <p:xfrm>
          <a:off x="441790" y="852896"/>
          <a:ext cx="9113178" cy="5775394"/>
        </p:xfrm>
        <a:graphic>
          <a:graphicData uri="http://schemas.openxmlformats.org/drawingml/2006/table">
            <a:tbl>
              <a:tblPr/>
              <a:tblGrid>
                <a:gridCol w="4165695">
                  <a:extLst>
                    <a:ext uri="{9D8B030D-6E8A-4147-A177-3AD203B41FA5}">
                      <a16:colId xmlns:a16="http://schemas.microsoft.com/office/drawing/2014/main" val="20000"/>
                    </a:ext>
                  </a:extLst>
                </a:gridCol>
                <a:gridCol w="655516">
                  <a:extLst>
                    <a:ext uri="{9D8B030D-6E8A-4147-A177-3AD203B41FA5}">
                      <a16:colId xmlns:a16="http://schemas.microsoft.com/office/drawing/2014/main" val="20001"/>
                    </a:ext>
                  </a:extLst>
                </a:gridCol>
                <a:gridCol w="713031">
                  <a:extLst>
                    <a:ext uri="{9D8B030D-6E8A-4147-A177-3AD203B41FA5}">
                      <a16:colId xmlns:a16="http://schemas.microsoft.com/office/drawing/2014/main" val="20002"/>
                    </a:ext>
                  </a:extLst>
                </a:gridCol>
                <a:gridCol w="655516">
                  <a:extLst>
                    <a:ext uri="{9D8B030D-6E8A-4147-A177-3AD203B41FA5}">
                      <a16:colId xmlns:a16="http://schemas.microsoft.com/office/drawing/2014/main" val="20003"/>
                    </a:ext>
                  </a:extLst>
                </a:gridCol>
                <a:gridCol w="655516">
                  <a:extLst>
                    <a:ext uri="{9D8B030D-6E8A-4147-A177-3AD203B41FA5}">
                      <a16:colId xmlns:a16="http://schemas.microsoft.com/office/drawing/2014/main" val="20004"/>
                    </a:ext>
                  </a:extLst>
                </a:gridCol>
                <a:gridCol w="852633">
                  <a:extLst>
                    <a:ext uri="{9D8B030D-6E8A-4147-A177-3AD203B41FA5}">
                      <a16:colId xmlns:a16="http://schemas.microsoft.com/office/drawing/2014/main" val="20005"/>
                    </a:ext>
                  </a:extLst>
                </a:gridCol>
                <a:gridCol w="1415271">
                  <a:extLst>
                    <a:ext uri="{9D8B030D-6E8A-4147-A177-3AD203B41FA5}">
                      <a16:colId xmlns:a16="http://schemas.microsoft.com/office/drawing/2014/main" val="20006"/>
                    </a:ext>
                  </a:extLst>
                </a:gridCol>
              </a:tblGrid>
              <a:tr h="402460">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gridSpan="2">
                  <a:txBody>
                    <a:bodyPr/>
                    <a:lstStyle/>
                    <a:p>
                      <a:pPr algn="ctr">
                        <a:lnSpc>
                          <a:spcPct val="115000"/>
                        </a:lnSpc>
                        <a:spcAft>
                          <a:spcPts val="0"/>
                        </a:spcAft>
                      </a:pPr>
                      <a:r>
                        <a:rPr lang="en-US" sz="1400" b="1" dirty="0">
                          <a:solidFill>
                            <a:srgbClr val="000000"/>
                          </a:solidFill>
                          <a:latin typeface="Calibri"/>
                          <a:ea typeface="Times New Roman"/>
                          <a:cs typeface="Times New Roman"/>
                        </a:rPr>
                        <a:t>3rd Party Ratings</a:t>
                      </a:r>
                      <a:endParaRPr lang="en-GB" sz="1400" dirty="0">
                        <a:latin typeface="Calibri"/>
                        <a:ea typeface="Calibri"/>
                        <a:cs typeface="Times New Roman"/>
                      </a:endParaRPr>
                    </a:p>
                  </a:txBody>
                  <a:tcPr marL="53544" marR="53544" marT="0" marB="0" anchor="b">
                    <a:lnL>
                      <a:noFill/>
                    </a:lnL>
                    <a:lnR>
                      <a:noFill/>
                    </a:lnR>
                    <a:lnT>
                      <a:noFill/>
                    </a:lnT>
                    <a:lnB>
                      <a:noFill/>
                    </a:lnB>
                  </a:tcPr>
                </a:tc>
                <a:tc hMerge="1">
                  <a:txBody>
                    <a:bodyPr/>
                    <a:lstStyle/>
                    <a:p>
                      <a:endParaRPr lang="en-GB"/>
                    </a:p>
                  </a:txBody>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0"/>
                  </a:ext>
                </a:extLst>
              </a:tr>
              <a:tr h="395678">
                <a:tc>
                  <a:txBody>
                    <a:bodyPr/>
                    <a:lstStyle/>
                    <a:p>
                      <a:pPr>
                        <a:lnSpc>
                          <a:spcPct val="115000"/>
                        </a:lnSpc>
                        <a:spcAft>
                          <a:spcPts val="0"/>
                        </a:spcAft>
                      </a:pPr>
                      <a:r>
                        <a:rPr lang="en-US" sz="1400" b="1" dirty="0">
                          <a:solidFill>
                            <a:srgbClr val="000000"/>
                          </a:solidFill>
                          <a:latin typeface="Calibri"/>
                          <a:ea typeface="Times New Roman"/>
                          <a:cs typeface="Times New Roman"/>
                        </a:rPr>
                        <a:t>Ratings Criteria</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Calibri"/>
                          <a:ea typeface="Times New Roman"/>
                          <a:cs typeface="Times New Roman"/>
                        </a:rPr>
                        <a:t>PICD</a:t>
                      </a:r>
                      <a:endParaRPr lang="en-GB" sz="140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PSEC</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S&amp;P</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ISS</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Calibri"/>
                          <a:ea typeface="Times New Roman"/>
                          <a:cs typeface="Times New Roman"/>
                        </a:rPr>
                        <a:t>DVFA</a:t>
                      </a:r>
                      <a:endParaRPr lang="en-GB" sz="140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Calibri"/>
                          <a:ea typeface="Times New Roman"/>
                          <a:cs typeface="Times New Roman"/>
                        </a:rPr>
                        <a:t>Occurrences</a:t>
                      </a:r>
                      <a:endParaRPr lang="en-GB" sz="140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2460">
                <a:tc>
                  <a:txBody>
                    <a:bodyPr/>
                    <a:lstStyle/>
                    <a:p>
                      <a:pPr>
                        <a:lnSpc>
                          <a:spcPct val="115000"/>
                        </a:lnSpc>
                        <a:spcAft>
                          <a:spcPts val="0"/>
                        </a:spcAft>
                      </a:pPr>
                      <a:r>
                        <a:rPr lang="en-US" sz="1400" b="1" dirty="0">
                          <a:solidFill>
                            <a:srgbClr val="000000"/>
                          </a:solidFill>
                          <a:latin typeface="Calibri"/>
                          <a:ea typeface="Times New Roman"/>
                          <a:cs typeface="Times New Roman"/>
                        </a:rPr>
                        <a:t>Management of audit and audit independence</a:t>
                      </a:r>
                      <a:endParaRPr lang="en-GB" sz="1400" dirty="0">
                        <a:latin typeface="Calibri"/>
                        <a:ea typeface="Calibri"/>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197840">
                <a:tc>
                  <a:txBody>
                    <a:bodyPr/>
                    <a:lstStyle/>
                    <a:p>
                      <a:pPr>
                        <a:lnSpc>
                          <a:spcPct val="115000"/>
                        </a:lnSpc>
                        <a:spcAft>
                          <a:spcPts val="0"/>
                        </a:spcAft>
                      </a:pPr>
                      <a:r>
                        <a:rPr lang="en-US" sz="1400" dirty="0">
                          <a:solidFill>
                            <a:srgbClr val="000000"/>
                          </a:solidFill>
                          <a:latin typeface="Calibri"/>
                          <a:ea typeface="Times New Roman"/>
                          <a:cs typeface="Times New Roman"/>
                        </a:rPr>
                        <a:t>Audit contract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a:solidFill>
                            <a:srgbClr val="538ED5"/>
                          </a:solidFill>
                          <a:latin typeface="Calibri"/>
                          <a:ea typeface="Times New Roman"/>
                          <a:cs typeface="Times New Roman"/>
                        </a:rPr>
                        <a: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3"/>
                  </a:ext>
                </a:extLst>
              </a:tr>
              <a:tr h="402460">
                <a:tc>
                  <a:txBody>
                    <a:bodyPr/>
                    <a:lstStyle/>
                    <a:p>
                      <a:pPr>
                        <a:lnSpc>
                          <a:spcPct val="115000"/>
                        </a:lnSpc>
                        <a:spcAft>
                          <a:spcPts val="0"/>
                        </a:spcAft>
                      </a:pPr>
                      <a:r>
                        <a:rPr lang="en-US" sz="1400" dirty="0">
                          <a:solidFill>
                            <a:srgbClr val="000000"/>
                          </a:solidFill>
                          <a:latin typeface="Calibri"/>
                          <a:ea typeface="Times New Roman"/>
                          <a:cs typeface="Times New Roman"/>
                        </a:rPr>
                        <a:t>Finance and control systems, and audit committee process</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dirty="0">
                          <a:solidFill>
                            <a:srgbClr val="538ED5"/>
                          </a:solidFill>
                          <a:latin typeface="Calibri"/>
                          <a:ea typeface="Times New Roman"/>
                          <a:cs typeface="Times New Roman"/>
                        </a:rPr>
                        <a: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4</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4"/>
                  </a:ext>
                </a:extLst>
              </a:tr>
              <a:tr h="402460">
                <a:tc>
                  <a:txBody>
                    <a:bodyPr/>
                    <a:lstStyle/>
                    <a:p>
                      <a:pPr>
                        <a:lnSpc>
                          <a:spcPct val="115000"/>
                        </a:lnSpc>
                        <a:spcAft>
                          <a:spcPts val="0"/>
                        </a:spcAft>
                      </a:pPr>
                      <a:r>
                        <a:rPr lang="en-US" sz="1400" dirty="0">
                          <a:solidFill>
                            <a:srgbClr val="000000"/>
                          </a:solidFill>
                          <a:latin typeface="Calibri"/>
                          <a:ea typeface="Times New Roman"/>
                          <a:cs typeface="Times New Roman"/>
                        </a:rPr>
                        <a:t>Charter provisions prescribing relationship with auditor</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a:solidFill>
                            <a:srgbClr val="538ED5"/>
                          </a:solidFill>
                          <a:latin typeface="Calibri"/>
                          <a:ea typeface="Times New Roman"/>
                          <a:cs typeface="Times New Roman"/>
                        </a:rPr>
                        <a: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5"/>
                  </a:ext>
                </a:extLst>
              </a:tr>
              <a:tr h="197840">
                <a:tc>
                  <a:txBody>
                    <a:bodyPr/>
                    <a:lstStyle/>
                    <a:p>
                      <a:pPr>
                        <a:lnSpc>
                          <a:spcPct val="115000"/>
                        </a:lnSpc>
                        <a:spcAft>
                          <a:spcPts val="0"/>
                        </a:spcAft>
                      </a:pPr>
                      <a:r>
                        <a:rPr lang="en-US" sz="1400" dirty="0">
                          <a:solidFill>
                            <a:srgbClr val="000000"/>
                          </a:solidFill>
                          <a:latin typeface="Calibri"/>
                          <a:ea typeface="Times New Roman"/>
                          <a:cs typeface="Times New Roman"/>
                        </a:rPr>
                        <a:t>Audit reports</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dirty="0">
                          <a:solidFill>
                            <a:srgbClr val="538ED5"/>
                          </a:solidFill>
                          <a:latin typeface="Calibri"/>
                          <a:ea typeface="Times New Roman"/>
                          <a:cs typeface="Times New Roman"/>
                        </a:rPr>
                        <a: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6"/>
                  </a:ext>
                </a:extLst>
              </a:tr>
              <a:tr h="402460">
                <a:tc>
                  <a:txBody>
                    <a:bodyPr/>
                    <a:lstStyle/>
                    <a:p>
                      <a:pPr>
                        <a:lnSpc>
                          <a:spcPct val="115000"/>
                        </a:lnSpc>
                        <a:spcAft>
                          <a:spcPts val="0"/>
                        </a:spcAft>
                      </a:pPr>
                      <a:r>
                        <a:rPr lang="en-US" sz="1400" dirty="0">
                          <a:solidFill>
                            <a:srgbClr val="000000"/>
                          </a:solidFill>
                          <a:latin typeface="Calibri"/>
                          <a:ea typeface="Times New Roman"/>
                          <a:cs typeface="Times New Roman"/>
                        </a:rPr>
                        <a:t>Assessment of quality of audit committee reports</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1</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7"/>
                  </a:ext>
                </a:extLst>
              </a:tr>
              <a:tr h="402460">
                <a:tc>
                  <a:txBody>
                    <a:bodyPr/>
                    <a:lstStyle/>
                    <a:p>
                      <a:pPr>
                        <a:lnSpc>
                          <a:spcPct val="115000"/>
                        </a:lnSpc>
                        <a:spcAft>
                          <a:spcPts val="0"/>
                        </a:spcAft>
                      </a:pPr>
                      <a:r>
                        <a:rPr lang="en-US" sz="1400" dirty="0">
                          <a:solidFill>
                            <a:srgbClr val="000000"/>
                          </a:solidFill>
                          <a:latin typeface="Calibri"/>
                          <a:ea typeface="Times New Roman"/>
                          <a:cs typeface="Times New Roman"/>
                        </a:rPr>
                        <a:t>Fees of auditor (audit fees versus non-audit fees)</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4</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8"/>
                  </a:ext>
                </a:extLst>
              </a:tr>
              <a:tr h="197840">
                <a:tc>
                  <a:txBody>
                    <a:bodyPr/>
                    <a:lstStyle/>
                    <a:p>
                      <a:pPr>
                        <a:lnSpc>
                          <a:spcPct val="115000"/>
                        </a:lnSpc>
                        <a:spcAft>
                          <a:spcPts val="0"/>
                        </a:spcAft>
                      </a:pPr>
                      <a:r>
                        <a:rPr lang="en-US" sz="1400" dirty="0">
                          <a:solidFill>
                            <a:srgbClr val="000000"/>
                          </a:solidFill>
                          <a:latin typeface="Calibri"/>
                          <a:ea typeface="Times New Roman"/>
                          <a:cs typeface="Times New Roman"/>
                        </a:rPr>
                        <a:t>Auditor rotation policy</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9"/>
                  </a:ext>
                </a:extLst>
              </a:tr>
              <a:tr h="197840">
                <a:tc>
                  <a:txBody>
                    <a:bodyPr/>
                    <a:lstStyle/>
                    <a:p>
                      <a:pPr>
                        <a:lnSpc>
                          <a:spcPct val="115000"/>
                        </a:lnSpc>
                        <a:spcAft>
                          <a:spcPts val="0"/>
                        </a:spcAft>
                      </a:pPr>
                      <a:r>
                        <a:rPr lang="en-US" sz="1400" dirty="0">
                          <a:solidFill>
                            <a:srgbClr val="000000"/>
                          </a:solidFill>
                          <a:latin typeface="Calibri"/>
                          <a:ea typeface="Times New Roman"/>
                          <a:cs typeface="Times New Roman"/>
                        </a:rPr>
                        <a:t>Existence of audit committee charter</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0"/>
                  </a:ext>
                </a:extLst>
              </a:tr>
              <a:tr h="197840">
                <a:tc>
                  <a:txBody>
                    <a:bodyPr/>
                    <a:lstStyle/>
                    <a:p>
                      <a:pPr>
                        <a:lnSpc>
                          <a:spcPct val="115000"/>
                        </a:lnSpc>
                        <a:spcAft>
                          <a:spcPts val="0"/>
                        </a:spcAft>
                      </a:pPr>
                      <a:r>
                        <a:rPr lang="en-US" sz="1400">
                          <a:solidFill>
                            <a:srgbClr val="000000"/>
                          </a:solidFill>
                          <a:latin typeface="Calibri"/>
                          <a:ea typeface="Times New Roman"/>
                          <a:cs typeface="Times New Roman"/>
                        </a:rPr>
                        <a:t>Existence separate internal audit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1"/>
                  </a:ext>
                </a:extLst>
              </a:tr>
              <a:tr h="197840">
                <a:tc>
                  <a:txBody>
                    <a:bodyPr/>
                    <a:lstStyle/>
                    <a:p>
                      <a:pPr>
                        <a:lnSpc>
                          <a:spcPct val="115000"/>
                        </a:lnSpc>
                        <a:spcAft>
                          <a:spcPts val="0"/>
                        </a:spcAft>
                      </a:pPr>
                      <a:r>
                        <a:rPr lang="en-US" sz="1400">
                          <a:solidFill>
                            <a:srgbClr val="000000"/>
                          </a:solidFill>
                          <a:latin typeface="Calibri"/>
                          <a:ea typeface="Times New Roman"/>
                          <a:cs typeface="Times New Roman"/>
                        </a:rPr>
                        <a:t>Reporting relationship of internal audit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2"/>
                  </a:ext>
                </a:extLst>
              </a:tr>
              <a:tr h="395678">
                <a:tc>
                  <a:txBody>
                    <a:bodyPr/>
                    <a:lstStyle/>
                    <a:p>
                      <a:pPr>
                        <a:lnSpc>
                          <a:spcPct val="115000"/>
                        </a:lnSpc>
                        <a:spcAft>
                          <a:spcPts val="0"/>
                        </a:spcAft>
                      </a:pPr>
                      <a:r>
                        <a:rPr lang="en-US" sz="1400" dirty="0">
                          <a:solidFill>
                            <a:srgbClr val="000000"/>
                          </a:solidFill>
                          <a:latin typeface="Calibri"/>
                          <a:ea typeface="Times New Roman"/>
                          <a:cs typeface="Times New Roman"/>
                        </a:rPr>
                        <a:t>Conduct of an independent external audit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000000"/>
                          </a:solidFill>
                          <a:latin typeface="Calibri"/>
                          <a:ea typeface="Times New Roman"/>
                          <a:cs typeface="Times New Roman"/>
                        </a:rPr>
                        <a:t>2</a:t>
                      </a:r>
                      <a:endParaRPr lang="en-GB" sz="1400" dirty="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3"/>
                  </a:ext>
                </a:extLst>
              </a:tr>
              <a:tr h="402460">
                <a:tc>
                  <a:txBody>
                    <a:bodyPr/>
                    <a:lstStyle/>
                    <a:p>
                      <a:pPr>
                        <a:lnSpc>
                          <a:spcPct val="115000"/>
                        </a:lnSpc>
                        <a:spcAft>
                          <a:spcPts val="0"/>
                        </a:spcAft>
                      </a:pPr>
                      <a:r>
                        <a:rPr lang="en-US" sz="1400">
                          <a:solidFill>
                            <a:srgbClr val="000000"/>
                          </a:solidFill>
                          <a:latin typeface="Calibri"/>
                          <a:ea typeface="Times New Roman"/>
                          <a:cs typeface="Times New Roman"/>
                        </a:rPr>
                        <a:t>Generally "adequate" information on external auditor</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000000"/>
                          </a:solidFill>
                          <a:latin typeface="Calibri"/>
                          <a:ea typeface="Times New Roman"/>
                          <a:cs typeface="Times New Roman"/>
                        </a:rPr>
                        <a:t>1</a:t>
                      </a:r>
                      <a:endParaRPr lang="en-GB" sz="1400" dirty="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4"/>
                  </a:ext>
                </a:extLst>
              </a:tr>
              <a:tr h="402460">
                <a:tc>
                  <a:txBody>
                    <a:bodyPr/>
                    <a:lstStyle/>
                    <a:p>
                      <a:pPr>
                        <a:lnSpc>
                          <a:spcPct val="115000"/>
                        </a:lnSpc>
                        <a:spcAft>
                          <a:spcPts val="0"/>
                        </a:spcAft>
                      </a:pPr>
                      <a:r>
                        <a:rPr lang="en-US" sz="1400" dirty="0">
                          <a:solidFill>
                            <a:srgbClr val="000000"/>
                          </a:solidFill>
                          <a:latin typeface="Calibri"/>
                          <a:ea typeface="Times New Roman"/>
                          <a:cs typeface="Times New Roman"/>
                        </a:rPr>
                        <a:t>Reasons for dismissal/disagreements with auditor</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5"/>
                  </a:ext>
                </a:extLst>
              </a:tr>
              <a:tr h="197840">
                <a:tc>
                  <a:txBody>
                    <a:bodyPr/>
                    <a:lstStyle/>
                    <a:p>
                      <a:pPr algn="r">
                        <a:lnSpc>
                          <a:spcPct val="115000"/>
                        </a:lnSpc>
                        <a:spcAft>
                          <a:spcPts val="0"/>
                        </a:spcAft>
                      </a:pPr>
                      <a:r>
                        <a:rPr lang="en-US" sz="1400" b="1" dirty="0">
                          <a:solidFill>
                            <a:srgbClr val="000000"/>
                          </a:solidFill>
                          <a:latin typeface="Calibri"/>
                          <a:ea typeface="Times New Roman"/>
                          <a:cs typeface="Times New Roman"/>
                        </a:rPr>
                        <a:t>Occurrences: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8</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dirty="0">
                          <a:solidFill>
                            <a:srgbClr val="000000"/>
                          </a:solidFill>
                          <a:latin typeface="Calibri"/>
                          <a:ea typeface="Times New Roman"/>
                          <a:cs typeface="Times New Roman"/>
                        </a:rPr>
                        <a:t>10</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dirty="0">
                          <a:solidFill>
                            <a:srgbClr val="000000"/>
                          </a:solidFill>
                          <a:latin typeface="Calibri"/>
                          <a:ea typeface="Times New Roman"/>
                          <a:cs typeface="Times New Roman"/>
                        </a:rPr>
                        <a:t>6</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1</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6"/>
                  </a:ext>
                </a:extLst>
              </a:tr>
            </a:tbl>
          </a:graphicData>
        </a:graphic>
      </p:graphicFrame>
      <p:grpSp>
        <p:nvGrpSpPr>
          <p:cNvPr id="5" name="Group 4">
            <a:extLst>
              <a:ext uri="{FF2B5EF4-FFF2-40B4-BE49-F238E27FC236}">
                <a16:creationId xmlns:a16="http://schemas.microsoft.com/office/drawing/2014/main" id="{5D939623-007D-41C7-B8BF-91996D95F297}"/>
              </a:ext>
            </a:extLst>
          </p:cNvPr>
          <p:cNvGrpSpPr/>
          <p:nvPr/>
        </p:nvGrpSpPr>
        <p:grpSpPr>
          <a:xfrm>
            <a:off x="9438081" y="3926923"/>
            <a:ext cx="3034071" cy="1394517"/>
            <a:chOff x="4735392" y="4826286"/>
            <a:chExt cx="3034071" cy="1394517"/>
          </a:xfrm>
        </p:grpSpPr>
        <p:sp>
          <p:nvSpPr>
            <p:cNvPr id="7" name="Slide Number Placeholder 2">
              <a:extLst>
                <a:ext uri="{FF2B5EF4-FFF2-40B4-BE49-F238E27FC236}">
                  <a16:creationId xmlns:a16="http://schemas.microsoft.com/office/drawing/2014/main" id="{A383C76C-A9EA-4FF4-9FB2-D4223BC79578}"/>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8" name="Picture 7" descr="Graphical user interface, text, application, email&#10;&#10;Description automatically generated">
              <a:extLst>
                <a:ext uri="{FF2B5EF4-FFF2-40B4-BE49-F238E27FC236}">
                  <a16:creationId xmlns:a16="http://schemas.microsoft.com/office/drawing/2014/main" id="{F04552C6-809A-4225-ABE9-FC4489FA25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903A6-E745-4FB5-BDB4-A605AC9C05CF}"/>
              </a:ext>
            </a:extLst>
          </p:cNvPr>
          <p:cNvSpPr>
            <a:spLocks noGrp="1"/>
          </p:cNvSpPr>
          <p:nvPr>
            <p:ph type="title"/>
          </p:nvPr>
        </p:nvSpPr>
        <p:spPr/>
        <p:txBody>
          <a:bodyPr>
            <a:noAutofit/>
          </a:bodyPr>
          <a:lstStyle/>
          <a:p>
            <a:r>
              <a:rPr lang="en-US" sz="2400" b="1" dirty="0"/>
              <a:t>History doesn’t repeat itself but…</a:t>
            </a:r>
          </a:p>
        </p:txBody>
      </p:sp>
      <p:sp>
        <p:nvSpPr>
          <p:cNvPr id="3" name="Text Placeholder 2">
            <a:extLst>
              <a:ext uri="{FF2B5EF4-FFF2-40B4-BE49-F238E27FC236}">
                <a16:creationId xmlns:a16="http://schemas.microsoft.com/office/drawing/2014/main" id="{A5A1C37F-008B-402E-9224-2AF47D0567AA}"/>
              </a:ext>
            </a:extLst>
          </p:cNvPr>
          <p:cNvSpPr>
            <a:spLocks noGrp="1"/>
          </p:cNvSpPr>
          <p:nvPr>
            <p:ph type="body" idx="4294967295"/>
          </p:nvPr>
        </p:nvSpPr>
        <p:spPr>
          <a:xfrm>
            <a:off x="1032888" y="999118"/>
            <a:ext cx="5157788" cy="823912"/>
          </a:xfrm>
        </p:spPr>
        <p:txBody>
          <a:bodyPr/>
          <a:lstStyle/>
          <a:p>
            <a:pPr marL="0" indent="0">
              <a:buNone/>
            </a:pPr>
            <a:r>
              <a:rPr lang="en-US" dirty="0"/>
              <a:t>Then</a:t>
            </a:r>
          </a:p>
        </p:txBody>
      </p:sp>
      <p:sp>
        <p:nvSpPr>
          <p:cNvPr id="4" name="Content Placeholder 3">
            <a:extLst>
              <a:ext uri="{FF2B5EF4-FFF2-40B4-BE49-F238E27FC236}">
                <a16:creationId xmlns:a16="http://schemas.microsoft.com/office/drawing/2014/main" id="{B2D26911-1756-44B3-BB9D-6895C40B6D01}"/>
              </a:ext>
            </a:extLst>
          </p:cNvPr>
          <p:cNvSpPr>
            <a:spLocks noGrp="1"/>
          </p:cNvSpPr>
          <p:nvPr>
            <p:ph sz="half" idx="4294967295"/>
          </p:nvPr>
        </p:nvSpPr>
        <p:spPr>
          <a:xfrm>
            <a:off x="763587" y="1586706"/>
            <a:ext cx="5332413" cy="3684588"/>
          </a:xfrm>
        </p:spPr>
        <p:txBody>
          <a:bodyPr>
            <a:normAutofit fontScale="70000" lnSpcReduction="20000"/>
          </a:bodyPr>
          <a:lstStyle/>
          <a:p>
            <a:r>
              <a:rPr lang="en-US" sz="28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CG standard</a:t>
            </a:r>
          </a:p>
          <a:p>
            <a:r>
              <a:rPr lang="en-US" dirty="0"/>
              <a:t>Implantation of IFRS</a:t>
            </a:r>
          </a:p>
          <a:p>
            <a:r>
              <a:rPr lang="en-US" dirty="0"/>
              <a:t>How to integrate intangible values into analysis</a:t>
            </a:r>
          </a:p>
          <a:p>
            <a:r>
              <a:rPr lang="en-US" dirty="0"/>
              <a:t>Limitations of accounting standards</a:t>
            </a:r>
          </a:p>
          <a:p>
            <a:r>
              <a:rPr lang="en-US" dirty="0"/>
              <a:t>At least there’s a bottom line</a:t>
            </a:r>
          </a:p>
          <a:p>
            <a:r>
              <a:rPr lang="en-US" dirty="0"/>
              <a:t>Fiduciary duties to shareholder</a:t>
            </a:r>
          </a:p>
          <a:p>
            <a:r>
              <a:rPr lang="en-US" dirty="0"/>
              <a:t>Manipulation of financial reports </a:t>
            </a:r>
          </a:p>
          <a:p>
            <a:r>
              <a:rPr lang="en-US" dirty="0"/>
              <a:t>The role of assurance services</a:t>
            </a:r>
          </a:p>
          <a:p>
            <a:r>
              <a:rPr lang="en-US" dirty="0"/>
              <a:t>Materiality (can’t tell what’s useful)</a:t>
            </a:r>
          </a:p>
          <a:p>
            <a:endParaRPr lang="en-US" dirty="0"/>
          </a:p>
        </p:txBody>
      </p:sp>
      <p:sp>
        <p:nvSpPr>
          <p:cNvPr id="5" name="Text Placeholder 4">
            <a:extLst>
              <a:ext uri="{FF2B5EF4-FFF2-40B4-BE49-F238E27FC236}">
                <a16:creationId xmlns:a16="http://schemas.microsoft.com/office/drawing/2014/main" id="{143937A7-75F9-47E8-8512-5DE45E596ECE}"/>
              </a:ext>
            </a:extLst>
          </p:cNvPr>
          <p:cNvSpPr>
            <a:spLocks noGrp="1"/>
          </p:cNvSpPr>
          <p:nvPr>
            <p:ph type="body" sz="quarter" idx="4294967295"/>
          </p:nvPr>
        </p:nvSpPr>
        <p:spPr>
          <a:xfrm>
            <a:off x="6563164" y="1044165"/>
            <a:ext cx="5183187" cy="823912"/>
          </a:xfrm>
        </p:spPr>
        <p:txBody>
          <a:bodyPr/>
          <a:lstStyle/>
          <a:p>
            <a:pPr marL="0" indent="0">
              <a:buNone/>
            </a:pPr>
            <a:r>
              <a:rPr lang="en-US" dirty="0"/>
              <a:t>Now</a:t>
            </a:r>
          </a:p>
        </p:txBody>
      </p:sp>
      <p:sp>
        <p:nvSpPr>
          <p:cNvPr id="6" name="Content Placeholder 5">
            <a:extLst>
              <a:ext uri="{FF2B5EF4-FFF2-40B4-BE49-F238E27FC236}">
                <a16:creationId xmlns:a16="http://schemas.microsoft.com/office/drawing/2014/main" id="{75691A50-B3EB-432C-9E64-1F846D5F724C}"/>
              </a:ext>
            </a:extLst>
          </p:cNvPr>
          <p:cNvSpPr>
            <a:spLocks noGrp="1"/>
          </p:cNvSpPr>
          <p:nvPr>
            <p:ph sz="quarter" idx="4294967295"/>
          </p:nvPr>
        </p:nvSpPr>
        <p:spPr>
          <a:xfrm>
            <a:off x="6285351" y="1586706"/>
            <a:ext cx="5461000" cy="3684588"/>
          </a:xfrm>
        </p:spPr>
        <p:txBody>
          <a:bodyPr>
            <a:normAutofit fontScale="70000" lnSpcReduction="20000"/>
          </a:bodyPr>
          <a:lstStyle/>
          <a:p>
            <a:r>
              <a:rPr lang="en-US" sz="28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ESG standard</a:t>
            </a:r>
          </a:p>
          <a:p>
            <a:r>
              <a:rPr lang="en-US" dirty="0"/>
              <a:t>Uncertainty regarding what standard will rule</a:t>
            </a:r>
          </a:p>
          <a:p>
            <a:r>
              <a:rPr lang="en-US" dirty="0"/>
              <a:t>How to integrate ESG indicators into the analysis</a:t>
            </a:r>
          </a:p>
          <a:p>
            <a:r>
              <a:rPr lang="en-US" dirty="0"/>
              <a:t>Limitations of all standards (accepting it)</a:t>
            </a:r>
          </a:p>
          <a:p>
            <a:r>
              <a:rPr lang="en-US" dirty="0"/>
              <a:t>A number of moving bottom lines (maybe not?)</a:t>
            </a:r>
          </a:p>
          <a:p>
            <a:r>
              <a:rPr lang="en-US" dirty="0"/>
              <a:t>Fiduciary duties to shareholder (and more?)</a:t>
            </a:r>
          </a:p>
          <a:p>
            <a:r>
              <a:rPr lang="en-US" dirty="0"/>
              <a:t>Greenwashing (weak conceptual frameworks) </a:t>
            </a:r>
          </a:p>
          <a:p>
            <a:r>
              <a:rPr lang="en-US" dirty="0"/>
              <a:t>The role of assurance services</a:t>
            </a:r>
          </a:p>
          <a:p>
            <a:r>
              <a:rPr lang="en-US" dirty="0"/>
              <a:t>Materiality (maybe it doesn’t matter)</a:t>
            </a:r>
          </a:p>
          <a:p>
            <a:endParaRPr lang="en-US" dirty="0"/>
          </a:p>
        </p:txBody>
      </p:sp>
      <p:grpSp>
        <p:nvGrpSpPr>
          <p:cNvPr id="7" name="Group 6">
            <a:extLst>
              <a:ext uri="{FF2B5EF4-FFF2-40B4-BE49-F238E27FC236}">
                <a16:creationId xmlns:a16="http://schemas.microsoft.com/office/drawing/2014/main" id="{EB73D1AD-5998-4495-BE8B-6B1BCA7AFB4A}"/>
              </a:ext>
            </a:extLst>
          </p:cNvPr>
          <p:cNvGrpSpPr/>
          <p:nvPr/>
        </p:nvGrpSpPr>
        <p:grpSpPr>
          <a:xfrm>
            <a:off x="6252804" y="5355030"/>
            <a:ext cx="3034071" cy="1394517"/>
            <a:chOff x="4735392" y="4826286"/>
            <a:chExt cx="3034071" cy="1394517"/>
          </a:xfrm>
        </p:grpSpPr>
        <p:sp>
          <p:nvSpPr>
            <p:cNvPr id="8" name="Slide Number Placeholder 2">
              <a:extLst>
                <a:ext uri="{FF2B5EF4-FFF2-40B4-BE49-F238E27FC236}">
                  <a16:creationId xmlns:a16="http://schemas.microsoft.com/office/drawing/2014/main" id="{01812825-6CA3-45CB-B6D7-AB295D4F683F}"/>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9" name="Picture 8" descr="Graphical user interface, text, application, email&#10;&#10;Description automatically generated">
              <a:extLst>
                <a:ext uri="{FF2B5EF4-FFF2-40B4-BE49-F238E27FC236}">
                  <a16:creationId xmlns:a16="http://schemas.microsoft.com/office/drawing/2014/main" id="{2912A66F-576D-4536-BA3C-72B5328917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775800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A27E7-BC4A-4D37-BBE9-F4D158D9118D}"/>
              </a:ext>
            </a:extLst>
          </p:cNvPr>
          <p:cNvSpPr>
            <a:spLocks noGrp="1"/>
          </p:cNvSpPr>
          <p:nvPr>
            <p:ph type="title"/>
          </p:nvPr>
        </p:nvSpPr>
        <p:spPr/>
        <p:txBody>
          <a:bodyPr>
            <a:normAutofit/>
          </a:bodyPr>
          <a:lstStyle/>
          <a:p>
            <a:r>
              <a:rPr lang="en-US" b="1" dirty="0">
                <a:solidFill>
                  <a:schemeClr val="accent5">
                    <a:lumMod val="75000"/>
                  </a:schemeClr>
                </a:solidFill>
              </a:rPr>
              <a:t>Artificial intelligence</a:t>
            </a:r>
          </a:p>
        </p:txBody>
      </p:sp>
      <p:sp>
        <p:nvSpPr>
          <p:cNvPr id="3" name="Text Placeholder 2">
            <a:extLst>
              <a:ext uri="{FF2B5EF4-FFF2-40B4-BE49-F238E27FC236}">
                <a16:creationId xmlns:a16="http://schemas.microsoft.com/office/drawing/2014/main" id="{ECAB42F1-299C-4F0B-BCC5-27AD02466B1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071311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BB3C2-2196-42A0-89A5-294005DA2E1E}"/>
              </a:ext>
            </a:extLst>
          </p:cNvPr>
          <p:cNvSpPr>
            <a:spLocks noGrp="1"/>
          </p:cNvSpPr>
          <p:nvPr>
            <p:ph type="title"/>
          </p:nvPr>
        </p:nvSpPr>
        <p:spPr/>
        <p:txBody>
          <a:bodyPr>
            <a:noAutofit/>
          </a:bodyPr>
          <a:lstStyle/>
          <a:p>
            <a:r>
              <a:rPr lang="en-US" sz="2800" b="1" dirty="0"/>
              <a:t>Meet the new guy on the investment team</a:t>
            </a:r>
          </a:p>
        </p:txBody>
      </p:sp>
      <p:sp>
        <p:nvSpPr>
          <p:cNvPr id="3" name="Content Placeholder 2">
            <a:extLst>
              <a:ext uri="{FF2B5EF4-FFF2-40B4-BE49-F238E27FC236}">
                <a16:creationId xmlns:a16="http://schemas.microsoft.com/office/drawing/2014/main" id="{D4DAC6EB-A379-437D-8CDF-6AD0240B3926}"/>
              </a:ext>
            </a:extLst>
          </p:cNvPr>
          <p:cNvSpPr>
            <a:spLocks noGrp="1"/>
          </p:cNvSpPr>
          <p:nvPr>
            <p:ph idx="4294967295"/>
          </p:nvPr>
        </p:nvSpPr>
        <p:spPr>
          <a:xfrm>
            <a:off x="2148793" y="1135143"/>
            <a:ext cx="8229147" cy="4351338"/>
          </a:xfrm>
        </p:spPr>
        <p:txBody>
          <a:bodyPr>
            <a:normAutofit fontScale="92500" lnSpcReduction="20000"/>
          </a:bodyPr>
          <a:lstStyle/>
          <a:p>
            <a:r>
              <a:rPr lang="en-US" dirty="0"/>
              <a:t>Artificial intelligence (AI)</a:t>
            </a:r>
          </a:p>
          <a:p>
            <a:r>
              <a:rPr lang="en-US" dirty="0"/>
              <a:t>Machine learning (ML) Able to use unstructured data</a:t>
            </a:r>
          </a:p>
          <a:p>
            <a:r>
              <a:rPr lang="en-US" dirty="0"/>
              <a:t>Advantages:</a:t>
            </a:r>
          </a:p>
          <a:p>
            <a:pPr lvl="1"/>
            <a:r>
              <a:rPr lang="en-US" dirty="0"/>
              <a:t>Data volumes</a:t>
            </a:r>
          </a:p>
          <a:p>
            <a:pPr lvl="1"/>
            <a:r>
              <a:rPr lang="en-US" dirty="0"/>
              <a:t>Speed</a:t>
            </a:r>
          </a:p>
          <a:p>
            <a:pPr lvl="1"/>
            <a:r>
              <a:rPr lang="en-US" dirty="0"/>
              <a:t>Identification of drivers</a:t>
            </a:r>
          </a:p>
          <a:p>
            <a:pPr lvl="1"/>
            <a:r>
              <a:rPr lang="en-US" dirty="0"/>
              <a:t>Reduction of bias</a:t>
            </a:r>
          </a:p>
          <a:p>
            <a:r>
              <a:rPr lang="en-US" dirty="0"/>
              <a:t>Natural Language Processing NLP</a:t>
            </a:r>
          </a:p>
          <a:p>
            <a:r>
              <a:rPr lang="en-US" dirty="0"/>
              <a:t>AI as a response to:</a:t>
            </a:r>
          </a:p>
          <a:p>
            <a:pPr lvl="1"/>
            <a:r>
              <a:rPr lang="en-US" dirty="0"/>
              <a:t>Materiality</a:t>
            </a:r>
          </a:p>
          <a:p>
            <a:pPr lvl="1"/>
            <a:r>
              <a:rPr lang="en-US" dirty="0"/>
              <a:t>Greenwashing</a:t>
            </a:r>
          </a:p>
          <a:p>
            <a:pPr lvl="1"/>
            <a:r>
              <a:rPr lang="en-US" dirty="0"/>
              <a:t>Different reporting standards</a:t>
            </a:r>
          </a:p>
          <a:p>
            <a:pPr marL="0" indent="0">
              <a:buNone/>
            </a:pPr>
            <a:endParaRPr lang="en-US" dirty="0"/>
          </a:p>
        </p:txBody>
      </p:sp>
      <p:grpSp>
        <p:nvGrpSpPr>
          <p:cNvPr id="4" name="Group 3">
            <a:extLst>
              <a:ext uri="{FF2B5EF4-FFF2-40B4-BE49-F238E27FC236}">
                <a16:creationId xmlns:a16="http://schemas.microsoft.com/office/drawing/2014/main" id="{9AC938D7-A9B6-4350-A146-82530F0026F4}"/>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A508926A-7B4D-48C7-B098-45AAF06CBC99}"/>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C47AE6D0-34E1-4E3F-AFB0-E4AC92A6B4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2623591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7DB28-4D1F-4050-BFB7-AFB6944FE631}"/>
              </a:ext>
            </a:extLst>
          </p:cNvPr>
          <p:cNvSpPr>
            <a:spLocks noGrp="1"/>
          </p:cNvSpPr>
          <p:nvPr>
            <p:ph type="title"/>
          </p:nvPr>
        </p:nvSpPr>
        <p:spPr/>
        <p:txBody>
          <a:bodyPr>
            <a:noAutofit/>
          </a:bodyPr>
          <a:lstStyle/>
          <a:p>
            <a:r>
              <a:rPr lang="en-US" sz="2800" b="1" dirty="0"/>
              <a:t>Summary points</a:t>
            </a:r>
          </a:p>
        </p:txBody>
      </p:sp>
      <p:sp>
        <p:nvSpPr>
          <p:cNvPr id="3" name="Content Placeholder 2">
            <a:extLst>
              <a:ext uri="{FF2B5EF4-FFF2-40B4-BE49-F238E27FC236}">
                <a16:creationId xmlns:a16="http://schemas.microsoft.com/office/drawing/2014/main" id="{D7ACEF43-64CC-430E-B9F4-B845DE63E4B2}"/>
              </a:ext>
            </a:extLst>
          </p:cNvPr>
          <p:cNvSpPr>
            <a:spLocks noGrp="1"/>
          </p:cNvSpPr>
          <p:nvPr>
            <p:ph idx="4294967295"/>
          </p:nvPr>
        </p:nvSpPr>
        <p:spPr>
          <a:xfrm>
            <a:off x="838200" y="1116789"/>
            <a:ext cx="10515600" cy="4351338"/>
          </a:xfrm>
        </p:spPr>
        <p:txBody>
          <a:bodyPr vert="horz" lIns="91440" tIns="45720" rIns="91440" bIns="45720" rtlCol="0" anchor="t">
            <a:normAutofit fontScale="85000" lnSpcReduction="20000"/>
          </a:bodyPr>
          <a:lstStyle/>
          <a:p>
            <a:r>
              <a:rPr lang="en-US" dirty="0"/>
              <a:t>The use of ESG data is exploding</a:t>
            </a:r>
          </a:p>
          <a:p>
            <a:r>
              <a:rPr lang="en-US" dirty="0"/>
              <a:t>There are different users of data</a:t>
            </a:r>
          </a:p>
          <a:p>
            <a:r>
              <a:rPr lang="en-US" dirty="0"/>
              <a:t>Different capital providers have different strategies and use information differently</a:t>
            </a:r>
          </a:p>
          <a:p>
            <a:r>
              <a:rPr lang="en-US" dirty="0"/>
              <a:t>Information for the capital market is typically regulated and structured and material</a:t>
            </a:r>
          </a:p>
          <a:p>
            <a:r>
              <a:rPr lang="en-US" dirty="0"/>
              <a:t>Non-material information is unregulated and may be subject to manipulation</a:t>
            </a:r>
          </a:p>
          <a:p>
            <a:r>
              <a:rPr lang="en-US" dirty="0"/>
              <a:t>Disclosure and disclosure standards will evolve for material items</a:t>
            </a:r>
          </a:p>
          <a:p>
            <a:r>
              <a:rPr lang="en-US" dirty="0"/>
              <a:t>Non-pecuniary disclosure will also increase and evolve</a:t>
            </a:r>
          </a:p>
          <a:p>
            <a:r>
              <a:rPr lang="en-US" dirty="0"/>
              <a:t>Irrespective, issuers will need to consider their impact on SD</a:t>
            </a:r>
          </a:p>
          <a:p>
            <a:r>
              <a:rPr lang="en-US" dirty="0"/>
              <a:t>Even those who do not access the capital market must consider ESG transparency to better interact with their stakeholders </a:t>
            </a:r>
          </a:p>
        </p:txBody>
      </p:sp>
      <p:grpSp>
        <p:nvGrpSpPr>
          <p:cNvPr id="4" name="Group 3">
            <a:extLst>
              <a:ext uri="{FF2B5EF4-FFF2-40B4-BE49-F238E27FC236}">
                <a16:creationId xmlns:a16="http://schemas.microsoft.com/office/drawing/2014/main" id="{04CBE866-94CA-467D-A5C8-ED9DB68FC72B}"/>
              </a:ext>
            </a:extLst>
          </p:cNvPr>
          <p:cNvGrpSpPr/>
          <p:nvPr/>
        </p:nvGrpSpPr>
        <p:grpSpPr>
          <a:xfrm>
            <a:off x="6622962" y="5357225"/>
            <a:ext cx="3034071" cy="1394517"/>
            <a:chOff x="4735392" y="4826286"/>
            <a:chExt cx="3034071" cy="1394517"/>
          </a:xfrm>
        </p:grpSpPr>
        <p:sp>
          <p:nvSpPr>
            <p:cNvPr id="5" name="Slide Number Placeholder 2">
              <a:extLst>
                <a:ext uri="{FF2B5EF4-FFF2-40B4-BE49-F238E27FC236}">
                  <a16:creationId xmlns:a16="http://schemas.microsoft.com/office/drawing/2014/main" id="{2F4FF531-51CD-410C-A85B-7F64514D94CD}"/>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0AF4345E-95C8-45C3-8D1C-D621A9A6296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3880287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689B3-6705-4F3A-ABA6-B101954A5699}"/>
              </a:ext>
            </a:extLst>
          </p:cNvPr>
          <p:cNvSpPr>
            <a:spLocks noGrp="1"/>
          </p:cNvSpPr>
          <p:nvPr>
            <p:ph type="title"/>
          </p:nvPr>
        </p:nvSpPr>
        <p:spPr/>
        <p:txBody>
          <a:bodyPr>
            <a:normAutofit fontScale="90000"/>
          </a:bodyPr>
          <a:lstStyle/>
          <a:p>
            <a:r>
              <a:rPr lang="en-US" sz="2500" b="1" dirty="0"/>
              <a:t>What did the press say today?</a:t>
            </a:r>
          </a:p>
        </p:txBody>
      </p:sp>
      <p:sp>
        <p:nvSpPr>
          <p:cNvPr id="3" name="TextBox 2">
            <a:extLst>
              <a:ext uri="{FF2B5EF4-FFF2-40B4-BE49-F238E27FC236}">
                <a16:creationId xmlns:a16="http://schemas.microsoft.com/office/drawing/2014/main" id="{F00F1EB0-EAD0-4F75-8A41-337CBCA4793D}"/>
              </a:ext>
            </a:extLst>
          </p:cNvPr>
          <p:cNvSpPr txBox="1"/>
          <p:nvPr/>
        </p:nvSpPr>
        <p:spPr>
          <a:xfrm>
            <a:off x="833719" y="1156011"/>
            <a:ext cx="10273552" cy="5016758"/>
          </a:xfrm>
          <a:prstGeom prst="rect">
            <a:avLst/>
          </a:prstGeom>
          <a:noFill/>
        </p:spPr>
        <p:txBody>
          <a:bodyPr wrap="square">
            <a:spAutoFit/>
          </a:bodyPr>
          <a:lstStyle/>
          <a:p>
            <a:pPr marL="285750" indent="-285750">
              <a:buFont typeface="Arial" panose="020B0604020202020204" pitchFamily="34" charset="0"/>
              <a:buChar char="•"/>
            </a:pPr>
            <a:r>
              <a:rPr lang="en-US" sz="2400" dirty="0"/>
              <a:t>The impact of E&amp;S scores on stock valuations has increased sharply and is now the highest in five years</a:t>
            </a:r>
          </a:p>
          <a:p>
            <a:pPr marL="285750" indent="-285750">
              <a:buFont typeface="Arial" panose="020B0604020202020204" pitchFamily="34" charset="0"/>
              <a:buChar char="•"/>
            </a:pPr>
            <a:r>
              <a:rPr lang="en-US" sz="2400" dirty="0"/>
              <a:t>The data available to measure companies on ES&amp;G are far from reliable</a:t>
            </a:r>
          </a:p>
          <a:p>
            <a:pPr marL="285750" indent="-285750">
              <a:buFont typeface="Arial" panose="020B0604020202020204" pitchFamily="34" charset="0"/>
              <a:buChar char="•"/>
            </a:pPr>
            <a:r>
              <a:rPr lang="en-US" sz="2400" dirty="0"/>
              <a:t>The obstacles:</a:t>
            </a:r>
          </a:p>
          <a:p>
            <a:pPr marL="742950" lvl="1" indent="-285750">
              <a:buFont typeface="Arial" panose="020B0604020202020204" pitchFamily="34" charset="0"/>
              <a:buChar char="•"/>
            </a:pPr>
            <a:r>
              <a:rPr lang="en-US" sz="2200" dirty="0"/>
              <a:t>The definition of ESG is broad and ambiguous</a:t>
            </a:r>
          </a:p>
          <a:p>
            <a:pPr marL="742950" lvl="1" indent="-285750">
              <a:buFont typeface="Arial" panose="020B0604020202020204" pitchFamily="34" charset="0"/>
              <a:buChar char="•"/>
            </a:pPr>
            <a:r>
              <a:rPr lang="en-US" sz="2200" dirty="0"/>
              <a:t>Difficulty assigning a single rating to a company or compare sustainability across industries</a:t>
            </a:r>
          </a:p>
          <a:p>
            <a:pPr marL="742950" lvl="1" indent="-285750">
              <a:buFont typeface="Arial" panose="020B0604020202020204" pitchFamily="34" charset="0"/>
              <a:buChar char="•"/>
            </a:pPr>
            <a:r>
              <a:rPr lang="en-US" sz="2200" dirty="0"/>
              <a:t>While the availability of ESG data has increased, the quality of the information remains uneven</a:t>
            </a:r>
          </a:p>
          <a:p>
            <a:pPr marL="285750" indent="-285750">
              <a:buFont typeface="Arial" panose="020B0604020202020204" pitchFamily="34" charset="0"/>
              <a:buChar char="•"/>
            </a:pPr>
            <a:r>
              <a:rPr lang="en-US" sz="2400" dirty="0"/>
              <a:t>Money keeps pouring in: </a:t>
            </a:r>
          </a:p>
          <a:p>
            <a:pPr marL="742950" lvl="1" indent="-285750">
              <a:buFont typeface="Arial" panose="020B0604020202020204" pitchFamily="34" charset="0"/>
              <a:buChar char="•"/>
            </a:pPr>
            <a:r>
              <a:rPr lang="en-US" sz="2200" dirty="0"/>
              <a:t>In the U.S., ESG funds attracted $28 billion in 2020 (compared with $25 billion during the previous five years)</a:t>
            </a:r>
          </a:p>
          <a:p>
            <a:pPr marL="742950" lvl="1" indent="-285750">
              <a:buFont typeface="Arial" panose="020B0604020202020204" pitchFamily="34" charset="0"/>
              <a:buChar char="•"/>
            </a:pPr>
            <a:r>
              <a:rPr lang="en-US" sz="2200" dirty="0"/>
              <a:t>ESG-focused exchange-traded funds drew $4.1 billion just last week</a:t>
            </a:r>
          </a:p>
          <a:p>
            <a:endParaRPr lang="en-US" sz="2400" dirty="0"/>
          </a:p>
        </p:txBody>
      </p:sp>
      <p:sp>
        <p:nvSpPr>
          <p:cNvPr id="4" name="TextBox 3">
            <a:extLst>
              <a:ext uri="{FF2B5EF4-FFF2-40B4-BE49-F238E27FC236}">
                <a16:creationId xmlns:a16="http://schemas.microsoft.com/office/drawing/2014/main" id="{106742DC-69A9-4382-B0DF-AA1AE169210B}"/>
              </a:ext>
            </a:extLst>
          </p:cNvPr>
          <p:cNvSpPr txBox="1"/>
          <p:nvPr/>
        </p:nvSpPr>
        <p:spPr>
          <a:xfrm>
            <a:off x="2921375" y="5960550"/>
            <a:ext cx="6098240" cy="646331"/>
          </a:xfrm>
          <a:prstGeom prst="rect">
            <a:avLst/>
          </a:prstGeom>
          <a:noFill/>
        </p:spPr>
        <p:txBody>
          <a:bodyPr wrap="square">
            <a:spAutoFit/>
          </a:bodyPr>
          <a:lstStyle/>
          <a:p>
            <a:r>
              <a:rPr lang="en-US" b="1" dirty="0"/>
              <a:t>Source: Bloomberg Green, “Goldman Picks Its Winners in the ESG Sweepstakes”, November 18, 2020</a:t>
            </a:r>
          </a:p>
        </p:txBody>
      </p:sp>
    </p:spTree>
    <p:extLst>
      <p:ext uri="{BB962C8B-B14F-4D97-AF65-F5344CB8AC3E}">
        <p14:creationId xmlns:p14="http://schemas.microsoft.com/office/powerpoint/2010/main" val="65005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B5411-5245-4589-B7EE-EBDCD9935C6F}"/>
              </a:ext>
            </a:extLst>
          </p:cNvPr>
          <p:cNvSpPr>
            <a:spLocks noGrp="1"/>
          </p:cNvSpPr>
          <p:nvPr>
            <p:ph type="title"/>
          </p:nvPr>
        </p:nvSpPr>
        <p:spPr/>
        <p:txBody>
          <a:bodyPr>
            <a:normAutofit fontScale="90000"/>
          </a:bodyPr>
          <a:lstStyle/>
          <a:p>
            <a:r>
              <a:rPr lang="en-US" sz="2800" b="1" dirty="0"/>
              <a:t>What did the press say today?</a:t>
            </a:r>
          </a:p>
        </p:txBody>
      </p:sp>
      <p:sp>
        <p:nvSpPr>
          <p:cNvPr id="4" name="TextBox 3">
            <a:extLst>
              <a:ext uri="{FF2B5EF4-FFF2-40B4-BE49-F238E27FC236}">
                <a16:creationId xmlns:a16="http://schemas.microsoft.com/office/drawing/2014/main" id="{08E2A31B-53A7-4603-B652-F1075C827DCB}"/>
              </a:ext>
            </a:extLst>
          </p:cNvPr>
          <p:cNvSpPr txBox="1"/>
          <p:nvPr/>
        </p:nvSpPr>
        <p:spPr>
          <a:xfrm>
            <a:off x="1551174" y="1536174"/>
            <a:ext cx="9089651" cy="3416320"/>
          </a:xfrm>
          <a:prstGeom prst="rect">
            <a:avLst/>
          </a:prstGeom>
          <a:noFill/>
        </p:spPr>
        <p:txBody>
          <a:bodyPr wrap="square">
            <a:spAutoFit/>
          </a:bodyPr>
          <a:lstStyle/>
          <a:p>
            <a:pPr marL="285750" indent="-285750">
              <a:buFont typeface="Arial" panose="020B0604020202020204" pitchFamily="34" charset="0"/>
              <a:buChar char="•"/>
            </a:pPr>
            <a:r>
              <a:rPr lang="en-US" sz="2400" dirty="0"/>
              <a:t>What are motivations for integrating ESG into investment?</a:t>
            </a:r>
          </a:p>
          <a:p>
            <a:pPr marL="742950" lvl="1" indent="-285750">
              <a:buFont typeface="Arial" panose="020B0604020202020204" pitchFamily="34" charset="0"/>
              <a:buChar char="•"/>
            </a:pPr>
            <a:r>
              <a:rPr lang="en-US" sz="2200" dirty="0"/>
              <a:t>42% of financial-service professionals said improved long-term returns were the main motivation</a:t>
            </a:r>
          </a:p>
          <a:p>
            <a:pPr marL="742950" lvl="1" indent="-285750">
              <a:buFont typeface="Arial" panose="020B0604020202020204" pitchFamily="34" charset="0"/>
              <a:buChar char="•"/>
            </a:pPr>
            <a:r>
              <a:rPr lang="en-US" sz="2200" dirty="0"/>
              <a:t>Risk mitigation was second at 27%</a:t>
            </a:r>
          </a:p>
          <a:p>
            <a:pPr marL="742950" lvl="1" indent="-285750">
              <a:buFont typeface="Arial" panose="020B0604020202020204" pitchFamily="34" charset="0"/>
              <a:buChar char="•"/>
            </a:pPr>
            <a:r>
              <a:rPr lang="en-US" sz="2200" dirty="0"/>
              <a:t>Demands from clients at 22% </a:t>
            </a:r>
          </a:p>
          <a:p>
            <a:pPr marL="285750" indent="-285750">
              <a:buFont typeface="Arial" panose="020B0604020202020204" pitchFamily="34" charset="0"/>
              <a:buChar char="•"/>
            </a:pPr>
            <a:r>
              <a:rPr lang="en-US" sz="2400" dirty="0"/>
              <a:t>70% of respondents expect climate change to be the biggest driver of ESG-related performance over the next three to five years</a:t>
            </a:r>
          </a:p>
          <a:p>
            <a:pPr marL="285750" indent="-285750">
              <a:buFont typeface="Arial" panose="020B0604020202020204" pitchFamily="34" charset="0"/>
              <a:buChar char="•"/>
            </a:pPr>
            <a:r>
              <a:rPr lang="en-US" sz="2400" dirty="0"/>
              <a:t>Machine learning found that 72% of market watchers feel that the “S” is the most difficult factor to analyze and integrate</a:t>
            </a:r>
          </a:p>
        </p:txBody>
      </p:sp>
      <p:sp>
        <p:nvSpPr>
          <p:cNvPr id="6" name="TextBox 5">
            <a:extLst>
              <a:ext uri="{FF2B5EF4-FFF2-40B4-BE49-F238E27FC236}">
                <a16:creationId xmlns:a16="http://schemas.microsoft.com/office/drawing/2014/main" id="{000785FA-5B68-44FD-9BA0-F88B150F9863}"/>
              </a:ext>
            </a:extLst>
          </p:cNvPr>
          <p:cNvSpPr txBox="1"/>
          <p:nvPr/>
        </p:nvSpPr>
        <p:spPr>
          <a:xfrm>
            <a:off x="3060134" y="5318617"/>
            <a:ext cx="6098240" cy="646331"/>
          </a:xfrm>
          <a:prstGeom prst="rect">
            <a:avLst/>
          </a:prstGeom>
          <a:noFill/>
        </p:spPr>
        <p:txBody>
          <a:bodyPr wrap="square">
            <a:spAutoFit/>
          </a:bodyPr>
          <a:lstStyle/>
          <a:p>
            <a:r>
              <a:rPr lang="en-US" b="1" dirty="0"/>
              <a:t>Source: Bloomberg Green, “Goldman Picks Its Winners in the ESG Sweepstakes”, November 18, 2020</a:t>
            </a:r>
          </a:p>
        </p:txBody>
      </p:sp>
    </p:spTree>
    <p:extLst>
      <p:ext uri="{BB962C8B-B14F-4D97-AF65-F5344CB8AC3E}">
        <p14:creationId xmlns:p14="http://schemas.microsoft.com/office/powerpoint/2010/main" val="378472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0975C-9CA6-42D0-B284-3FA2E0CB2A5A}"/>
              </a:ext>
            </a:extLst>
          </p:cNvPr>
          <p:cNvSpPr>
            <a:spLocks noGrp="1"/>
          </p:cNvSpPr>
          <p:nvPr>
            <p:ph type="title"/>
          </p:nvPr>
        </p:nvSpPr>
        <p:spPr/>
        <p:txBody>
          <a:bodyPr/>
          <a:lstStyle/>
          <a:p>
            <a:r>
              <a:rPr lang="en-US" b="1" dirty="0">
                <a:solidFill>
                  <a:schemeClr val="accent5">
                    <a:lumMod val="75000"/>
                  </a:schemeClr>
                </a:solidFill>
              </a:rPr>
              <a:t>Information users</a:t>
            </a:r>
          </a:p>
        </p:txBody>
      </p:sp>
      <p:sp>
        <p:nvSpPr>
          <p:cNvPr id="3" name="Text Placeholder 2">
            <a:extLst>
              <a:ext uri="{FF2B5EF4-FFF2-40B4-BE49-F238E27FC236}">
                <a16:creationId xmlns:a16="http://schemas.microsoft.com/office/drawing/2014/main" id="{A6218930-B29A-4B08-A041-4F0A1B0965A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72493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481C286-258A-4B9A-9903-F7EE15596667}"/>
              </a:ext>
            </a:extLst>
          </p:cNvPr>
          <p:cNvSpPr>
            <a:spLocks noGrp="1"/>
          </p:cNvSpPr>
          <p:nvPr>
            <p:ph type="title"/>
          </p:nvPr>
        </p:nvSpPr>
        <p:spPr/>
        <p:txBody>
          <a:bodyPr>
            <a:noAutofit/>
          </a:bodyPr>
          <a:lstStyle/>
          <a:p>
            <a:r>
              <a:rPr lang="en-US" sz="2800" b="1" dirty="0"/>
              <a:t>The universe of traditional users of disclosure</a:t>
            </a:r>
          </a:p>
        </p:txBody>
      </p:sp>
      <p:sp>
        <p:nvSpPr>
          <p:cNvPr id="3" name="Slide Number Placeholder 2">
            <a:extLst>
              <a:ext uri="{FF2B5EF4-FFF2-40B4-BE49-F238E27FC236}">
                <a16:creationId xmlns:a16="http://schemas.microsoft.com/office/drawing/2014/main" id="{6BD6C934-56B2-45E1-B05F-855A57D30919}"/>
              </a:ext>
            </a:extLst>
          </p:cNvPr>
          <p:cNvSpPr>
            <a:spLocks noGrp="1"/>
          </p:cNvSpPr>
          <p:nvPr>
            <p:ph type="sldNum" sz="quarter" idx="10"/>
          </p:nvPr>
        </p:nvSpPr>
        <p:spPr/>
        <p:txBody>
          <a:bodyPr/>
          <a:lstStyle/>
          <a:p>
            <a:fld id="{A91C009A-D183-4B06-A7F0-ADEC358427FA}" type="slidenum">
              <a:rPr lang="en-US" smtClean="0"/>
              <a:pPr/>
              <a:t>5</a:t>
            </a:fld>
            <a:endParaRPr lang="en-US" dirty="0"/>
          </a:p>
        </p:txBody>
      </p:sp>
      <p:graphicFrame>
        <p:nvGraphicFramePr>
          <p:cNvPr id="7" name="Table 4">
            <a:extLst>
              <a:ext uri="{FF2B5EF4-FFF2-40B4-BE49-F238E27FC236}">
                <a16:creationId xmlns:a16="http://schemas.microsoft.com/office/drawing/2014/main" id="{332BF34B-0A56-4273-BADC-5219DF0D93D1}"/>
              </a:ext>
            </a:extLst>
          </p:cNvPr>
          <p:cNvGraphicFramePr>
            <a:graphicFrameLocks noGrp="1"/>
          </p:cNvGraphicFramePr>
          <p:nvPr>
            <p:extLst>
              <p:ext uri="{D42A27DB-BD31-4B8C-83A1-F6EECF244321}">
                <p14:modId xmlns:p14="http://schemas.microsoft.com/office/powerpoint/2010/main" val="1760199003"/>
              </p:ext>
            </p:extLst>
          </p:nvPr>
        </p:nvGraphicFramePr>
        <p:xfrm>
          <a:off x="986118" y="831017"/>
          <a:ext cx="10219764" cy="4796022"/>
        </p:xfrm>
        <a:graphic>
          <a:graphicData uri="http://schemas.openxmlformats.org/drawingml/2006/table">
            <a:tbl>
              <a:tblPr firstRow="1" bandRow="1">
                <a:tableStyleId>{5C22544A-7EE6-4342-B048-85BDC9FD1C3A}</a:tableStyleId>
              </a:tblPr>
              <a:tblGrid>
                <a:gridCol w="3406588">
                  <a:extLst>
                    <a:ext uri="{9D8B030D-6E8A-4147-A177-3AD203B41FA5}">
                      <a16:colId xmlns:a16="http://schemas.microsoft.com/office/drawing/2014/main" val="3743527307"/>
                    </a:ext>
                  </a:extLst>
                </a:gridCol>
                <a:gridCol w="3406588">
                  <a:extLst>
                    <a:ext uri="{9D8B030D-6E8A-4147-A177-3AD203B41FA5}">
                      <a16:colId xmlns:a16="http://schemas.microsoft.com/office/drawing/2014/main" val="2371285150"/>
                    </a:ext>
                  </a:extLst>
                </a:gridCol>
                <a:gridCol w="3406588">
                  <a:extLst>
                    <a:ext uri="{9D8B030D-6E8A-4147-A177-3AD203B41FA5}">
                      <a16:colId xmlns:a16="http://schemas.microsoft.com/office/drawing/2014/main" val="2458554020"/>
                    </a:ext>
                  </a:extLst>
                </a:gridCol>
              </a:tblGrid>
              <a:tr h="370840">
                <a:tc>
                  <a:txBody>
                    <a:bodyPr/>
                    <a:lstStyle/>
                    <a:p>
                      <a:r>
                        <a:rPr lang="en-US" dirty="0"/>
                        <a:t>Users</a:t>
                      </a:r>
                    </a:p>
                  </a:txBody>
                  <a:tcPr/>
                </a:tc>
                <a:tc>
                  <a:txBody>
                    <a:bodyPr/>
                    <a:lstStyle/>
                    <a:p>
                      <a:r>
                        <a:rPr lang="en-US" dirty="0"/>
                        <a:t>Type of information used</a:t>
                      </a:r>
                    </a:p>
                  </a:txBody>
                  <a:tcPr/>
                </a:tc>
                <a:tc>
                  <a:txBody>
                    <a:bodyPr/>
                    <a:lstStyle/>
                    <a:p>
                      <a:r>
                        <a:rPr lang="en-US" dirty="0"/>
                        <a:t>Use of ESG</a:t>
                      </a:r>
                    </a:p>
                  </a:txBody>
                  <a:tcPr/>
                </a:tc>
                <a:extLst>
                  <a:ext uri="{0D108BD9-81ED-4DB2-BD59-A6C34878D82A}">
                    <a16:rowId xmlns:a16="http://schemas.microsoft.com/office/drawing/2014/main" val="2568186158"/>
                  </a:ext>
                </a:extLst>
              </a:tr>
              <a:tr h="4096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Banks</a:t>
                      </a:r>
                    </a:p>
                    <a:p>
                      <a:endParaRPr lang="en-US" dirty="0"/>
                    </a:p>
                  </a:txBody>
                  <a:tcPr/>
                </a:tc>
                <a:tc>
                  <a:txBody>
                    <a:bodyPr/>
                    <a:lstStyle/>
                    <a:p>
                      <a:r>
                        <a:rPr lang="en-US" dirty="0"/>
                        <a:t>Public disclosure and private </a:t>
                      </a:r>
                    </a:p>
                  </a:txBody>
                  <a:tcPr/>
                </a:tc>
                <a:tc>
                  <a:txBody>
                    <a:bodyPr/>
                    <a:lstStyle/>
                    <a:p>
                      <a:r>
                        <a:rPr lang="en-US" dirty="0"/>
                        <a:t>Growing: Risk assessment</a:t>
                      </a:r>
                    </a:p>
                  </a:txBody>
                  <a:tcPr/>
                </a:tc>
                <a:extLst>
                  <a:ext uri="{0D108BD9-81ED-4DB2-BD59-A6C34878D82A}">
                    <a16:rowId xmlns:a16="http://schemas.microsoft.com/office/drawing/2014/main" val="95938216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The markets:</a:t>
                      </a:r>
                    </a:p>
                  </a:txBody>
                  <a:tcPr/>
                </a:tc>
                <a:tc>
                  <a:txBody>
                    <a:bodyPr/>
                    <a:lstStyle/>
                    <a:p>
                      <a:r>
                        <a:rPr lang="en-US" dirty="0"/>
                        <a:t>Public disclosure</a:t>
                      </a:r>
                    </a:p>
                  </a:txBody>
                  <a:tcPr/>
                </a:tc>
                <a:tc>
                  <a:txBody>
                    <a:bodyPr/>
                    <a:lstStyle/>
                    <a:p>
                      <a:r>
                        <a:rPr lang="en-US" dirty="0"/>
                        <a:t>Growing</a:t>
                      </a:r>
                    </a:p>
                  </a:txBody>
                  <a:tcPr/>
                </a:tc>
                <a:extLst>
                  <a:ext uri="{0D108BD9-81ED-4DB2-BD59-A6C34878D82A}">
                    <a16:rowId xmlns:a16="http://schemas.microsoft.com/office/drawing/2014/main" val="1213830260"/>
                  </a:ext>
                </a:extLst>
              </a:tr>
              <a:tr h="426971">
                <a:tc>
                  <a:txBody>
                    <a:bodyPr/>
                    <a:lstStyle/>
                    <a:p>
                      <a:pPr marL="285750" indent="-285750">
                        <a:buFont typeface="Arial" panose="020B0604020202020204" pitchFamily="34" charset="0"/>
                        <a:buChar char="•"/>
                      </a:pPr>
                      <a:r>
                        <a:rPr lang="en-US" dirty="0"/>
                        <a:t>Active investors/fundamental</a:t>
                      </a:r>
                    </a:p>
                  </a:txBody>
                  <a:tcPr/>
                </a:tc>
                <a:tc>
                  <a:txBody>
                    <a:bodyPr/>
                    <a:lstStyle/>
                    <a:p>
                      <a:r>
                        <a:rPr lang="en-US" dirty="0"/>
                        <a:t>Public disclosure </a:t>
                      </a:r>
                    </a:p>
                  </a:txBody>
                  <a:tcPr/>
                </a:tc>
                <a:tc>
                  <a:txBody>
                    <a:bodyPr/>
                    <a:lstStyle/>
                    <a:p>
                      <a:r>
                        <a:rPr lang="en-US" dirty="0"/>
                        <a:t>High and growing</a:t>
                      </a:r>
                    </a:p>
                  </a:txBody>
                  <a:tcPr/>
                </a:tc>
                <a:extLst>
                  <a:ext uri="{0D108BD9-81ED-4DB2-BD59-A6C34878D82A}">
                    <a16:rowId xmlns:a16="http://schemas.microsoft.com/office/drawing/2014/main" val="897339428"/>
                  </a:ext>
                </a:extLst>
              </a:tr>
              <a:tr h="426971">
                <a:tc>
                  <a:txBody>
                    <a:bodyPr/>
                    <a:lstStyle/>
                    <a:p>
                      <a:pPr marL="285750" indent="-285750">
                        <a:buFont typeface="Arial" panose="020B0604020202020204" pitchFamily="34" charset="0"/>
                        <a:buChar char="•"/>
                      </a:pPr>
                      <a:r>
                        <a:rPr lang="en-US" dirty="0"/>
                        <a:t>Passive investors/index funds</a:t>
                      </a:r>
                    </a:p>
                  </a:txBody>
                  <a:tcPr/>
                </a:tc>
                <a:tc>
                  <a:txBody>
                    <a:bodyPr/>
                    <a:lstStyle/>
                    <a:p>
                      <a:r>
                        <a:rPr lang="en-US" dirty="0"/>
                        <a:t>Index definition</a:t>
                      </a:r>
                    </a:p>
                  </a:txBody>
                  <a:tcPr/>
                </a:tc>
                <a:tc>
                  <a:txBody>
                    <a:bodyPr/>
                    <a:lstStyle/>
                    <a:p>
                      <a:r>
                        <a:rPr lang="en-US" dirty="0"/>
                        <a:t>Limited</a:t>
                      </a:r>
                    </a:p>
                  </a:txBody>
                  <a:tcPr/>
                </a:tc>
                <a:extLst>
                  <a:ext uri="{0D108BD9-81ED-4DB2-BD59-A6C34878D82A}">
                    <a16:rowId xmlns:a16="http://schemas.microsoft.com/office/drawing/2014/main" val="3344700279"/>
                  </a:ext>
                </a:extLst>
              </a:tr>
              <a:tr h="370840">
                <a:tc>
                  <a:txBody>
                    <a:bodyPr/>
                    <a:lstStyle/>
                    <a:p>
                      <a:pPr marL="285750" indent="-285750">
                        <a:buFont typeface="Arial" panose="020B0604020202020204" pitchFamily="34" charset="0"/>
                        <a:buChar char="•"/>
                      </a:pPr>
                      <a:r>
                        <a:rPr lang="en-US" dirty="0"/>
                        <a:t>Momentum traders</a:t>
                      </a:r>
                    </a:p>
                  </a:txBody>
                  <a:tcPr/>
                </a:tc>
                <a:tc>
                  <a:txBody>
                    <a:bodyPr/>
                    <a:lstStyle/>
                    <a:p>
                      <a:r>
                        <a:rPr lang="en-US" dirty="0"/>
                        <a:t>Momentum and market psychology</a:t>
                      </a:r>
                    </a:p>
                  </a:txBody>
                  <a:tcPr/>
                </a:tc>
                <a:tc>
                  <a:txBody>
                    <a:bodyPr/>
                    <a:lstStyle/>
                    <a:p>
                      <a:r>
                        <a:rPr lang="en-US" dirty="0"/>
                        <a:t>None</a:t>
                      </a:r>
                    </a:p>
                  </a:txBody>
                  <a:tcPr/>
                </a:tc>
                <a:extLst>
                  <a:ext uri="{0D108BD9-81ED-4DB2-BD59-A6C34878D82A}">
                    <a16:rowId xmlns:a16="http://schemas.microsoft.com/office/drawing/2014/main" val="267384070"/>
                  </a:ext>
                </a:extLst>
              </a:tr>
              <a:tr h="370840">
                <a:tc>
                  <a:txBody>
                    <a:bodyPr/>
                    <a:lstStyle/>
                    <a:p>
                      <a:r>
                        <a:rPr lang="en-US" dirty="0"/>
                        <a:t>Employee stakeholders</a:t>
                      </a:r>
                    </a:p>
                  </a:txBody>
                  <a:tcPr/>
                </a:tc>
                <a:tc>
                  <a:txBody>
                    <a:bodyPr/>
                    <a:lstStyle/>
                    <a:p>
                      <a:r>
                        <a:rPr lang="en-US" dirty="0"/>
                        <a:t>Inside information and public disclosure</a:t>
                      </a:r>
                    </a:p>
                  </a:txBody>
                  <a:tcPr/>
                </a:tc>
                <a:tc>
                  <a:txBody>
                    <a:bodyPr/>
                    <a:lstStyle/>
                    <a:p>
                      <a:r>
                        <a:rPr lang="en-US" dirty="0"/>
                        <a:t>Growing: Work environment</a:t>
                      </a:r>
                    </a:p>
                  </a:txBody>
                  <a:tcPr/>
                </a:tc>
                <a:extLst>
                  <a:ext uri="{0D108BD9-81ED-4DB2-BD59-A6C34878D82A}">
                    <a16:rowId xmlns:a16="http://schemas.microsoft.com/office/drawing/2014/main" val="35859532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Press</a:t>
                      </a:r>
                    </a:p>
                    <a:p>
                      <a:endParaRPr lang="en-US" dirty="0"/>
                    </a:p>
                  </a:txBody>
                  <a:tcPr/>
                </a:tc>
                <a:tc>
                  <a:txBody>
                    <a:bodyPr/>
                    <a:lstStyle/>
                    <a:p>
                      <a:r>
                        <a:rPr lang="en-US" dirty="0"/>
                        <a:t>Public and investigative</a:t>
                      </a:r>
                    </a:p>
                  </a:txBody>
                  <a:tcPr/>
                </a:tc>
                <a:tc>
                  <a:txBody>
                    <a:bodyPr/>
                    <a:lstStyle/>
                    <a:p>
                      <a:r>
                        <a:rPr lang="en-US" dirty="0"/>
                        <a:t>Growing: Societal impact</a:t>
                      </a:r>
                    </a:p>
                  </a:txBody>
                  <a:tcPr/>
                </a:tc>
                <a:extLst>
                  <a:ext uri="{0D108BD9-81ED-4DB2-BD59-A6C34878D82A}">
                    <a16:rowId xmlns:a16="http://schemas.microsoft.com/office/drawing/2014/main" val="40520256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Public</a:t>
                      </a:r>
                    </a:p>
                    <a:p>
                      <a:endParaRPr lang="en-US" dirty="0"/>
                    </a:p>
                  </a:txBody>
                  <a:tcPr/>
                </a:tc>
                <a:tc>
                  <a:txBody>
                    <a:bodyPr/>
                    <a:lstStyle/>
                    <a:p>
                      <a:r>
                        <a:rPr lang="en-US" dirty="0"/>
                        <a:t>Public disclosure</a:t>
                      </a:r>
                    </a:p>
                  </a:txBody>
                  <a:tcPr/>
                </a:tc>
                <a:tc>
                  <a:txBody>
                    <a:bodyPr/>
                    <a:lstStyle/>
                    <a:p>
                      <a:r>
                        <a:rPr lang="en-US" dirty="0"/>
                        <a:t>Growing: Societal impact</a:t>
                      </a:r>
                    </a:p>
                  </a:txBody>
                  <a:tcPr/>
                </a:tc>
                <a:extLst>
                  <a:ext uri="{0D108BD9-81ED-4DB2-BD59-A6C34878D82A}">
                    <a16:rowId xmlns:a16="http://schemas.microsoft.com/office/drawing/2014/main" val="3987090205"/>
                  </a:ext>
                </a:extLst>
              </a:tr>
            </a:tbl>
          </a:graphicData>
        </a:graphic>
      </p:graphicFrame>
      <p:grpSp>
        <p:nvGrpSpPr>
          <p:cNvPr id="8" name="Group 7">
            <a:extLst>
              <a:ext uri="{FF2B5EF4-FFF2-40B4-BE49-F238E27FC236}">
                <a16:creationId xmlns:a16="http://schemas.microsoft.com/office/drawing/2014/main" id="{F8CE09E6-5522-42C6-8029-EB9ABDDE1186}"/>
              </a:ext>
            </a:extLst>
          </p:cNvPr>
          <p:cNvGrpSpPr/>
          <p:nvPr/>
        </p:nvGrpSpPr>
        <p:grpSpPr>
          <a:xfrm>
            <a:off x="6684607" y="5627039"/>
            <a:ext cx="3034071" cy="1143057"/>
            <a:chOff x="4735392" y="4826286"/>
            <a:chExt cx="3034071" cy="1394517"/>
          </a:xfrm>
        </p:grpSpPr>
        <p:sp>
          <p:nvSpPr>
            <p:cNvPr id="12" name="Slide Number Placeholder 2">
              <a:extLst>
                <a:ext uri="{FF2B5EF4-FFF2-40B4-BE49-F238E27FC236}">
                  <a16:creationId xmlns:a16="http://schemas.microsoft.com/office/drawing/2014/main" id="{A9A76E98-5B24-475B-AF07-4D2E11FD3251}"/>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3" name="Picture 12" descr="Graphical user interface, text, application, email&#10;&#10;Description automatically generated">
              <a:extLst>
                <a:ext uri="{FF2B5EF4-FFF2-40B4-BE49-F238E27FC236}">
                  <a16:creationId xmlns:a16="http://schemas.microsoft.com/office/drawing/2014/main" id="{424C0FAF-FD35-4112-863D-E9AF4F4963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304548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6C10B-4C33-4079-B1DC-336972CC6B60}"/>
              </a:ext>
            </a:extLst>
          </p:cNvPr>
          <p:cNvSpPr>
            <a:spLocks noGrp="1"/>
          </p:cNvSpPr>
          <p:nvPr>
            <p:ph type="title"/>
          </p:nvPr>
        </p:nvSpPr>
        <p:spPr/>
        <p:txBody>
          <a:bodyPr>
            <a:noAutofit/>
          </a:bodyPr>
          <a:lstStyle/>
          <a:p>
            <a:r>
              <a:rPr lang="en-US" sz="2800" b="1" dirty="0"/>
              <a:t>Investors as a subset of users</a:t>
            </a:r>
          </a:p>
        </p:txBody>
      </p:sp>
      <p:graphicFrame>
        <p:nvGraphicFramePr>
          <p:cNvPr id="4" name="Table 4">
            <a:extLst>
              <a:ext uri="{FF2B5EF4-FFF2-40B4-BE49-F238E27FC236}">
                <a16:creationId xmlns:a16="http://schemas.microsoft.com/office/drawing/2014/main" id="{8622625B-AB35-43DA-A420-C86745E23126}"/>
              </a:ext>
            </a:extLst>
          </p:cNvPr>
          <p:cNvGraphicFramePr>
            <a:graphicFrameLocks noGrp="1"/>
          </p:cNvGraphicFramePr>
          <p:nvPr>
            <p:extLst>
              <p:ext uri="{D42A27DB-BD31-4B8C-83A1-F6EECF244321}">
                <p14:modId xmlns:p14="http://schemas.microsoft.com/office/powerpoint/2010/main" val="3535547313"/>
              </p:ext>
            </p:extLst>
          </p:nvPr>
        </p:nvGraphicFramePr>
        <p:xfrm>
          <a:off x="772058" y="877442"/>
          <a:ext cx="10421851" cy="5308600"/>
        </p:xfrm>
        <a:graphic>
          <a:graphicData uri="http://schemas.openxmlformats.org/drawingml/2006/table">
            <a:tbl>
              <a:tblPr firstRow="1" bandRow="1">
                <a:tableStyleId>{5C22544A-7EE6-4342-B048-85BDC9FD1C3A}</a:tableStyleId>
              </a:tblPr>
              <a:tblGrid>
                <a:gridCol w="1904304">
                  <a:extLst>
                    <a:ext uri="{9D8B030D-6E8A-4147-A177-3AD203B41FA5}">
                      <a16:colId xmlns:a16="http://schemas.microsoft.com/office/drawing/2014/main" val="3538455824"/>
                    </a:ext>
                  </a:extLst>
                </a:gridCol>
                <a:gridCol w="2539327">
                  <a:extLst>
                    <a:ext uri="{9D8B030D-6E8A-4147-A177-3AD203B41FA5}">
                      <a16:colId xmlns:a16="http://schemas.microsoft.com/office/drawing/2014/main" val="4028696293"/>
                    </a:ext>
                  </a:extLst>
                </a:gridCol>
                <a:gridCol w="3366997">
                  <a:extLst>
                    <a:ext uri="{9D8B030D-6E8A-4147-A177-3AD203B41FA5}">
                      <a16:colId xmlns:a16="http://schemas.microsoft.com/office/drawing/2014/main" val="1863626492"/>
                    </a:ext>
                  </a:extLst>
                </a:gridCol>
                <a:gridCol w="2611223">
                  <a:extLst>
                    <a:ext uri="{9D8B030D-6E8A-4147-A177-3AD203B41FA5}">
                      <a16:colId xmlns:a16="http://schemas.microsoft.com/office/drawing/2014/main" val="1748503930"/>
                    </a:ext>
                  </a:extLst>
                </a:gridCol>
              </a:tblGrid>
              <a:tr h="370840">
                <a:tc>
                  <a:txBody>
                    <a:bodyPr/>
                    <a:lstStyle/>
                    <a:p>
                      <a:r>
                        <a:rPr lang="en-US" dirty="0"/>
                        <a:t>Type</a:t>
                      </a:r>
                    </a:p>
                  </a:txBody>
                  <a:tcPr/>
                </a:tc>
                <a:tc>
                  <a:txBody>
                    <a:bodyPr/>
                    <a:lstStyle/>
                    <a:p>
                      <a:r>
                        <a:rPr lang="en-US" dirty="0"/>
                        <a:t>Strategy</a:t>
                      </a:r>
                    </a:p>
                  </a:txBody>
                  <a:tcPr/>
                </a:tc>
                <a:tc>
                  <a:txBody>
                    <a:bodyPr/>
                    <a:lstStyle/>
                    <a:p>
                      <a:r>
                        <a:rPr lang="en-US" dirty="0"/>
                        <a:t>Risk</a:t>
                      </a:r>
                    </a:p>
                  </a:txBody>
                  <a:tcPr/>
                </a:tc>
                <a:tc>
                  <a:txBody>
                    <a:bodyPr/>
                    <a:lstStyle/>
                    <a:p>
                      <a:r>
                        <a:rPr lang="en-US" dirty="0"/>
                        <a:t>Need for disclosure</a:t>
                      </a:r>
                    </a:p>
                  </a:txBody>
                  <a:tcPr/>
                </a:tc>
                <a:extLst>
                  <a:ext uri="{0D108BD9-81ED-4DB2-BD59-A6C34878D82A}">
                    <a16:rowId xmlns:a16="http://schemas.microsoft.com/office/drawing/2014/main" val="210063372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Angel investors</a:t>
                      </a:r>
                    </a:p>
                    <a:p>
                      <a:endParaRPr lang="en-US" dirty="0"/>
                    </a:p>
                  </a:txBody>
                  <a:tcPr/>
                </a:tc>
                <a:tc>
                  <a:txBody>
                    <a:bodyPr/>
                    <a:lstStyle/>
                    <a:p>
                      <a:r>
                        <a:rPr lang="en-US" dirty="0"/>
                        <a:t>Invest in new business</a:t>
                      </a:r>
                    </a:p>
                  </a:txBody>
                  <a:tcPr/>
                </a:tc>
                <a:tc>
                  <a:txBody>
                    <a:bodyPr/>
                    <a:lstStyle/>
                    <a:p>
                      <a:r>
                        <a:rPr lang="en-US" dirty="0"/>
                        <a:t>Highest: On a wing and a prayer</a:t>
                      </a:r>
                    </a:p>
                  </a:txBody>
                  <a:tcPr/>
                </a:tc>
                <a:tc>
                  <a:txBody>
                    <a:bodyPr/>
                    <a:lstStyle/>
                    <a:p>
                      <a:r>
                        <a:rPr lang="en-US" dirty="0"/>
                        <a:t>Low: Have access to information directly</a:t>
                      </a:r>
                    </a:p>
                  </a:txBody>
                  <a:tcPr/>
                </a:tc>
                <a:extLst>
                  <a:ext uri="{0D108BD9-81ED-4DB2-BD59-A6C34878D82A}">
                    <a16:rowId xmlns:a16="http://schemas.microsoft.com/office/drawing/2014/main" val="235576229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Venture capitalists</a:t>
                      </a:r>
                    </a:p>
                    <a:p>
                      <a:endParaRPr lang="en-US" dirty="0"/>
                    </a:p>
                  </a:txBody>
                  <a:tcPr/>
                </a:tc>
                <a:tc>
                  <a:txBody>
                    <a:bodyPr/>
                    <a:lstStyle/>
                    <a:p>
                      <a:r>
                        <a:rPr lang="en-US" dirty="0"/>
                        <a:t>Invest in expanding business</a:t>
                      </a:r>
                    </a:p>
                  </a:txBody>
                  <a:tcPr/>
                </a:tc>
                <a:tc>
                  <a:txBody>
                    <a:bodyPr/>
                    <a:lstStyle/>
                    <a:p>
                      <a:r>
                        <a:rPr lang="en-US" dirty="0"/>
                        <a:t>High: VCs have control and privileged insight</a:t>
                      </a:r>
                    </a:p>
                  </a:txBody>
                  <a:tcPr/>
                </a:tc>
                <a:tc>
                  <a:txBody>
                    <a:bodyPr/>
                    <a:lstStyle/>
                    <a:p>
                      <a:r>
                        <a:rPr lang="en-US" dirty="0"/>
                        <a:t>Low: Have access to information directly</a:t>
                      </a:r>
                    </a:p>
                  </a:txBody>
                  <a:tcPr/>
                </a:tc>
                <a:extLst>
                  <a:ext uri="{0D108BD9-81ED-4DB2-BD59-A6C34878D82A}">
                    <a16:rowId xmlns:a16="http://schemas.microsoft.com/office/drawing/2014/main" val="181747144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Private equity</a:t>
                      </a:r>
                    </a:p>
                    <a:p>
                      <a:endParaRPr lang="en-US" dirty="0"/>
                    </a:p>
                  </a:txBody>
                  <a:tcPr/>
                </a:tc>
                <a:tc>
                  <a:txBody>
                    <a:bodyPr/>
                    <a:lstStyle/>
                    <a:p>
                      <a:r>
                        <a:rPr lang="en-US" dirty="0"/>
                        <a:t>Restructure and resell</a:t>
                      </a:r>
                    </a:p>
                  </a:txBody>
                  <a:tcPr/>
                </a:tc>
                <a:tc>
                  <a:txBody>
                    <a:bodyPr/>
                    <a:lstStyle/>
                    <a:p>
                      <a:r>
                        <a:rPr lang="en-US" dirty="0"/>
                        <a:t>High: PE have control and privileged insight</a:t>
                      </a:r>
                    </a:p>
                  </a:txBody>
                  <a:tcPr/>
                </a:tc>
                <a:tc>
                  <a:txBody>
                    <a:bodyPr/>
                    <a:lstStyle/>
                    <a:p>
                      <a:r>
                        <a:rPr lang="en-US" dirty="0"/>
                        <a:t>Low: Have access to information directly</a:t>
                      </a:r>
                    </a:p>
                  </a:txBody>
                  <a:tcPr/>
                </a:tc>
                <a:extLst>
                  <a:ext uri="{0D108BD9-81ED-4DB2-BD59-A6C34878D82A}">
                    <a16:rowId xmlns:a16="http://schemas.microsoft.com/office/drawing/2014/main" val="2776353917"/>
                  </a:ext>
                </a:extLst>
              </a:tr>
              <a:tr h="370840">
                <a:tc>
                  <a:txBody>
                    <a:bodyPr/>
                    <a:lstStyle/>
                    <a:p>
                      <a:r>
                        <a:rPr lang="en-US" dirty="0"/>
                        <a:t>Primary markets</a:t>
                      </a:r>
                    </a:p>
                  </a:txBody>
                  <a:tcPr/>
                </a:tc>
                <a:tc>
                  <a:txBody>
                    <a:bodyPr/>
                    <a:lstStyle/>
                    <a:p>
                      <a:r>
                        <a:rPr lang="en-US" dirty="0"/>
                        <a:t>Money goes to company: Invest and flip after increase in value</a:t>
                      </a:r>
                    </a:p>
                  </a:txBody>
                  <a:tcPr/>
                </a:tc>
                <a:tc>
                  <a:txBody>
                    <a:bodyPr/>
                    <a:lstStyle/>
                    <a:p>
                      <a:r>
                        <a:rPr lang="en-US" dirty="0"/>
                        <a:t>Somewhat lower: Limited control over company via voting.  Risk is diversified.</a:t>
                      </a:r>
                    </a:p>
                  </a:txBody>
                  <a:tcPr/>
                </a:tc>
                <a:tc>
                  <a:txBody>
                    <a:bodyPr/>
                    <a:lstStyle/>
                    <a:p>
                      <a:r>
                        <a:rPr lang="en-US" dirty="0"/>
                        <a:t>Higher: No privileged information. Limited historical disclosure.</a:t>
                      </a:r>
                    </a:p>
                  </a:txBody>
                  <a:tcPr/>
                </a:tc>
                <a:extLst>
                  <a:ext uri="{0D108BD9-81ED-4DB2-BD59-A6C34878D82A}">
                    <a16:rowId xmlns:a16="http://schemas.microsoft.com/office/drawing/2014/main" val="26747187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Secondary markets</a:t>
                      </a:r>
                    </a:p>
                    <a:p>
                      <a:endParaRPr lang="en-US" dirty="0"/>
                    </a:p>
                  </a:txBody>
                  <a:tcPr/>
                </a:tc>
                <a:tc>
                  <a:txBody>
                    <a:bodyPr/>
                    <a:lstStyle/>
                    <a:p>
                      <a:r>
                        <a:rPr lang="en-US" dirty="0"/>
                        <a:t>Money goes to prior owner: Buy and sell shares for gain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Somewhat lower still: Limited control over company via voting. Historical data available</a:t>
                      </a:r>
                    </a:p>
                    <a:p>
                      <a:endParaRPr lang="en-US" dirty="0"/>
                    </a:p>
                  </a:txBody>
                  <a:tcPr/>
                </a:tc>
                <a:tc>
                  <a:txBody>
                    <a:bodyPr/>
                    <a:lstStyle/>
                    <a:p>
                      <a:r>
                        <a:rPr lang="en-US" dirty="0"/>
                        <a:t>High: To assess growth potential and risk profile</a:t>
                      </a:r>
                    </a:p>
                  </a:txBody>
                  <a:tcPr/>
                </a:tc>
                <a:extLst>
                  <a:ext uri="{0D108BD9-81ED-4DB2-BD59-A6C34878D82A}">
                    <a16:rowId xmlns:a16="http://schemas.microsoft.com/office/drawing/2014/main" val="20604283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Bondholders</a:t>
                      </a:r>
                    </a:p>
                    <a:p>
                      <a:endParaRPr lang="en-US" dirty="0"/>
                    </a:p>
                  </a:txBody>
                  <a:tcPr/>
                </a:tc>
                <a:tc>
                  <a:txBody>
                    <a:bodyPr/>
                    <a:lstStyle/>
                    <a:p>
                      <a:r>
                        <a:rPr lang="en-US" dirty="0"/>
                        <a:t>Money going to company must be repaid with a cost</a:t>
                      </a:r>
                    </a:p>
                  </a:txBody>
                  <a:tcPr/>
                </a:tc>
                <a:tc>
                  <a:txBody>
                    <a:bodyPr/>
                    <a:lstStyle/>
                    <a:p>
                      <a:r>
                        <a:rPr lang="en-US" dirty="0"/>
                        <a:t>Lowest: Repayment is set down in contractual obligations</a:t>
                      </a:r>
                    </a:p>
                  </a:txBody>
                  <a:tcPr/>
                </a:tc>
                <a:tc>
                  <a:txBody>
                    <a:bodyPr/>
                    <a:lstStyle/>
                    <a:p>
                      <a:r>
                        <a:rPr lang="en-US" dirty="0"/>
                        <a:t>Risk assessment of default on obligation. Verification of covenants.</a:t>
                      </a:r>
                    </a:p>
                  </a:txBody>
                  <a:tcPr/>
                </a:tc>
                <a:extLst>
                  <a:ext uri="{0D108BD9-81ED-4DB2-BD59-A6C34878D82A}">
                    <a16:rowId xmlns:a16="http://schemas.microsoft.com/office/drawing/2014/main" val="2236022031"/>
                  </a:ext>
                </a:extLst>
              </a:tr>
            </a:tbl>
          </a:graphicData>
        </a:graphic>
      </p:graphicFrame>
    </p:spTree>
    <p:extLst>
      <p:ext uri="{BB962C8B-B14F-4D97-AF65-F5344CB8AC3E}">
        <p14:creationId xmlns:p14="http://schemas.microsoft.com/office/powerpoint/2010/main" val="62370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D9885-55E3-41C0-AE16-0C1D1E2ABD0B}"/>
              </a:ext>
            </a:extLst>
          </p:cNvPr>
          <p:cNvSpPr>
            <a:spLocks noGrp="1"/>
          </p:cNvSpPr>
          <p:nvPr>
            <p:ph type="title"/>
          </p:nvPr>
        </p:nvSpPr>
        <p:spPr/>
        <p:txBody>
          <a:bodyPr>
            <a:noAutofit/>
          </a:bodyPr>
          <a:lstStyle/>
          <a:p>
            <a:r>
              <a:rPr lang="en-US" sz="2800" b="1" dirty="0"/>
              <a:t>Fund strategies</a:t>
            </a:r>
          </a:p>
        </p:txBody>
      </p:sp>
      <p:graphicFrame>
        <p:nvGraphicFramePr>
          <p:cNvPr id="5" name="Content Placeholder 4">
            <a:extLst>
              <a:ext uri="{FF2B5EF4-FFF2-40B4-BE49-F238E27FC236}">
                <a16:creationId xmlns:a16="http://schemas.microsoft.com/office/drawing/2014/main" id="{76D43E69-623E-4643-8982-518356C74AE4}"/>
              </a:ext>
            </a:extLst>
          </p:cNvPr>
          <p:cNvGraphicFramePr>
            <a:graphicFrameLocks noGrp="1"/>
          </p:cNvGraphicFramePr>
          <p:nvPr>
            <p:ph idx="4294967295"/>
            <p:extLst>
              <p:ext uri="{D42A27DB-BD31-4B8C-83A1-F6EECF244321}">
                <p14:modId xmlns:p14="http://schemas.microsoft.com/office/powerpoint/2010/main" val="132382081"/>
              </p:ext>
            </p:extLst>
          </p:nvPr>
        </p:nvGraphicFramePr>
        <p:xfrm>
          <a:off x="431515" y="883579"/>
          <a:ext cx="11004955" cy="5291192"/>
        </p:xfrm>
        <a:graphic>
          <a:graphicData uri="http://schemas.openxmlformats.org/drawingml/2006/table">
            <a:tbl>
              <a:tblPr firstRow="1" bandRow="1">
                <a:tableStyleId>{5C22544A-7EE6-4342-B048-85BDC9FD1C3A}</a:tableStyleId>
              </a:tblPr>
              <a:tblGrid>
                <a:gridCol w="1618374">
                  <a:extLst>
                    <a:ext uri="{9D8B030D-6E8A-4147-A177-3AD203B41FA5}">
                      <a16:colId xmlns:a16="http://schemas.microsoft.com/office/drawing/2014/main" val="20000"/>
                    </a:ext>
                  </a:extLst>
                </a:gridCol>
                <a:gridCol w="1834159">
                  <a:extLst>
                    <a:ext uri="{9D8B030D-6E8A-4147-A177-3AD203B41FA5}">
                      <a16:colId xmlns:a16="http://schemas.microsoft.com/office/drawing/2014/main" val="20001"/>
                    </a:ext>
                  </a:extLst>
                </a:gridCol>
                <a:gridCol w="2049943">
                  <a:extLst>
                    <a:ext uri="{9D8B030D-6E8A-4147-A177-3AD203B41FA5}">
                      <a16:colId xmlns:a16="http://schemas.microsoft.com/office/drawing/2014/main" val="20002"/>
                    </a:ext>
                  </a:extLst>
                </a:gridCol>
                <a:gridCol w="1942050">
                  <a:extLst>
                    <a:ext uri="{9D8B030D-6E8A-4147-A177-3AD203B41FA5}">
                      <a16:colId xmlns:a16="http://schemas.microsoft.com/office/drawing/2014/main" val="20003"/>
                    </a:ext>
                  </a:extLst>
                </a:gridCol>
                <a:gridCol w="1834159">
                  <a:extLst>
                    <a:ext uri="{9D8B030D-6E8A-4147-A177-3AD203B41FA5}">
                      <a16:colId xmlns:a16="http://schemas.microsoft.com/office/drawing/2014/main" val="20005"/>
                    </a:ext>
                  </a:extLst>
                </a:gridCol>
                <a:gridCol w="1726270">
                  <a:extLst>
                    <a:ext uri="{9D8B030D-6E8A-4147-A177-3AD203B41FA5}">
                      <a16:colId xmlns:a16="http://schemas.microsoft.com/office/drawing/2014/main" val="20006"/>
                    </a:ext>
                  </a:extLst>
                </a:gridCol>
              </a:tblGrid>
              <a:tr h="688578">
                <a:tc>
                  <a:txBody>
                    <a:bodyPr/>
                    <a:lstStyle/>
                    <a:p>
                      <a:r>
                        <a:rPr lang="en-US" sz="1400" dirty="0"/>
                        <a:t>Fund name:</a:t>
                      </a:r>
                    </a:p>
                  </a:txBody>
                  <a:tcPr/>
                </a:tc>
                <a:tc>
                  <a:txBody>
                    <a:bodyPr/>
                    <a:lstStyle/>
                    <a:p>
                      <a:r>
                        <a:rPr lang="en-US" sz="1400" dirty="0"/>
                        <a:t>Due Diligence Fund</a:t>
                      </a:r>
                    </a:p>
                  </a:txBody>
                  <a:tcPr/>
                </a:tc>
                <a:tc>
                  <a:txBody>
                    <a:bodyPr/>
                    <a:lstStyle/>
                    <a:p>
                      <a:r>
                        <a:rPr lang="en-US" sz="1400" dirty="0"/>
                        <a:t>ESG Screening Fund</a:t>
                      </a:r>
                    </a:p>
                  </a:txBody>
                  <a:tcPr/>
                </a:tc>
                <a:tc>
                  <a:txBody>
                    <a:bodyPr/>
                    <a:lstStyle/>
                    <a:p>
                      <a:r>
                        <a:rPr lang="en-US" sz="1400" dirty="0"/>
                        <a:t>Thematic (or</a:t>
                      </a:r>
                    </a:p>
                    <a:p>
                      <a:r>
                        <a:rPr lang="en-US" sz="1400" dirty="0"/>
                        <a:t>Sectoral) Fund</a:t>
                      </a:r>
                    </a:p>
                  </a:txBody>
                  <a:tcPr/>
                </a:tc>
                <a:tc>
                  <a:txBody>
                    <a:bodyPr/>
                    <a:lstStyle/>
                    <a:p>
                      <a:r>
                        <a:rPr lang="en-US" sz="1400" dirty="0"/>
                        <a:t>Engagement Fund</a:t>
                      </a:r>
                    </a:p>
                  </a:txBody>
                  <a:tcPr/>
                </a:tc>
                <a:tc>
                  <a:txBody>
                    <a:bodyPr/>
                    <a:lstStyle/>
                    <a:p>
                      <a:r>
                        <a:rPr lang="en-US" sz="1400" dirty="0"/>
                        <a:t>Impact Fund</a:t>
                      </a:r>
                    </a:p>
                  </a:txBody>
                  <a:tcPr/>
                </a:tc>
                <a:extLst>
                  <a:ext uri="{0D108BD9-81ED-4DB2-BD59-A6C34878D82A}">
                    <a16:rowId xmlns:a16="http://schemas.microsoft.com/office/drawing/2014/main" val="10000"/>
                  </a:ext>
                </a:extLst>
              </a:tr>
              <a:tr h="2444900">
                <a:tc>
                  <a:txBody>
                    <a:bodyPr/>
                    <a:lstStyle/>
                    <a:p>
                      <a:r>
                        <a:rPr lang="en-US" sz="1400" dirty="0"/>
                        <a:t>Strategy:</a:t>
                      </a:r>
                    </a:p>
                  </a:txBody>
                  <a:tcPr/>
                </a:tc>
                <a:tc>
                  <a:txBody>
                    <a:bodyPr/>
                    <a:lstStyle/>
                    <a:p>
                      <a:pPr>
                        <a:buFont typeface="Arial" pitchFamily="34" charset="0"/>
                        <a:buChar char="•"/>
                      </a:pPr>
                      <a:r>
                        <a:rPr lang="en-US" sz="1400" dirty="0"/>
                        <a:t>All companies can be considered</a:t>
                      </a:r>
                    </a:p>
                    <a:p>
                      <a:pPr>
                        <a:buFont typeface="Arial" pitchFamily="34" charset="0"/>
                        <a:buChar char="•"/>
                      </a:pPr>
                      <a:r>
                        <a:rPr lang="en-US" sz="1400" dirty="0"/>
                        <a:t>Take into account ESG in investment decision</a:t>
                      </a:r>
                    </a:p>
                    <a:p>
                      <a:pPr>
                        <a:buFont typeface="Arial" pitchFamily="34" charset="0"/>
                        <a:buChar char="•"/>
                      </a:pPr>
                      <a:r>
                        <a:rPr lang="en-US" sz="1400" dirty="0"/>
                        <a:t>Take into account ESG in management of acquisition</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a:t>All sectors can be considered</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a:t>Best in class (or a minimum baseline of</a:t>
                      </a:r>
                      <a:r>
                        <a:rPr lang="en-US" sz="1400" baseline="0" dirty="0"/>
                        <a:t>  ESG performance</a:t>
                      </a:r>
                      <a:r>
                        <a:rPr lang="en-US" sz="1400" dirty="0"/>
                        <a:t>)</a:t>
                      </a:r>
                    </a:p>
                    <a:p>
                      <a:pPr>
                        <a:buFont typeface="Arial" pitchFamily="34" charset="0"/>
                        <a:buChar char="•"/>
                      </a:pPr>
                      <a:r>
                        <a:rPr lang="en-US" sz="1400" dirty="0"/>
                        <a:t>Exclusion of “bad” companies</a:t>
                      </a:r>
                    </a:p>
                    <a:p>
                      <a:pPr>
                        <a:buFont typeface="Arial" pitchFamily="34" charset="0"/>
                        <a:buChar char="•"/>
                      </a:pPr>
                      <a:r>
                        <a:rPr lang="en-US" sz="1400" dirty="0"/>
                        <a:t>Negative</a:t>
                      </a:r>
                      <a:r>
                        <a:rPr lang="en-US" sz="1400" baseline="0" dirty="0"/>
                        <a:t> </a:t>
                      </a:r>
                      <a:r>
                        <a:rPr lang="en-US" sz="1400" dirty="0"/>
                        <a:t>ethical</a:t>
                      </a:r>
                      <a:r>
                        <a:rPr lang="en-US" sz="1400" baseline="0" dirty="0"/>
                        <a:t> screen (alcohol, firearms, armaments)</a:t>
                      </a:r>
                      <a:endParaRPr lang="en-US" sz="1400" dirty="0"/>
                    </a:p>
                  </a:txBody>
                  <a:tcPr/>
                </a:tc>
                <a:tc>
                  <a:txBody>
                    <a:bodyPr/>
                    <a:lstStyle/>
                    <a:p>
                      <a:pPr>
                        <a:buFont typeface="Arial" pitchFamily="34" charset="0"/>
                        <a:buChar char="•"/>
                      </a:pPr>
                      <a:r>
                        <a:rPr lang="en-US" sz="1400" dirty="0"/>
                        <a:t>Selection based on sectors such as:</a:t>
                      </a:r>
                    </a:p>
                    <a:p>
                      <a:pPr>
                        <a:buFont typeface="Arial" pitchFamily="34" charset="0"/>
                        <a:buNone/>
                      </a:pPr>
                      <a:r>
                        <a:rPr lang="en-US" sz="1400" dirty="0"/>
                        <a:t>--Clean</a:t>
                      </a:r>
                      <a:r>
                        <a:rPr lang="en-US" sz="1400" baseline="0" dirty="0"/>
                        <a:t> technologies</a:t>
                      </a:r>
                    </a:p>
                    <a:p>
                      <a:pPr>
                        <a:buFont typeface="Arial" pitchFamily="34" charset="0"/>
                        <a:buNone/>
                      </a:pPr>
                      <a:r>
                        <a:rPr lang="en-US" sz="1400" baseline="0" dirty="0"/>
                        <a:t>--Future technologies</a:t>
                      </a:r>
                    </a:p>
                    <a:p>
                      <a:pPr>
                        <a:buFont typeface="Arial" pitchFamily="34" charset="0"/>
                        <a:buNone/>
                      </a:pPr>
                      <a:r>
                        <a:rPr lang="en-US" sz="1400" baseline="0" dirty="0"/>
                        <a:t>--Social welfare creating industries (</a:t>
                      </a:r>
                      <a:r>
                        <a:rPr lang="en-US" sz="1400" baseline="0" dirty="0" err="1"/>
                        <a:t>f.ex</a:t>
                      </a:r>
                      <a:r>
                        <a:rPr lang="en-US" sz="1400" baseline="0" dirty="0"/>
                        <a:t>. education)</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a:t>All companies can be considered</a:t>
                      </a:r>
                    </a:p>
                    <a:p>
                      <a:pPr>
                        <a:buFont typeface="Arial" pitchFamily="34" charset="0"/>
                        <a:buChar char="•"/>
                      </a:pPr>
                      <a:r>
                        <a:rPr lang="en-US" sz="1400" dirty="0"/>
                        <a:t>Could be best in class (or worst in class)</a:t>
                      </a:r>
                    </a:p>
                    <a:p>
                      <a:pPr>
                        <a:buFont typeface="Arial" pitchFamily="34" charset="0"/>
                        <a:buChar char="•"/>
                      </a:pPr>
                      <a:r>
                        <a:rPr lang="en-US" sz="1400" dirty="0"/>
                        <a:t>Engagement</a:t>
                      </a:r>
                      <a:r>
                        <a:rPr lang="en-US" sz="1400" baseline="0" dirty="0"/>
                        <a:t> to yield better financial performance</a:t>
                      </a:r>
                    </a:p>
                  </a:txBody>
                  <a:tcPr/>
                </a:tc>
                <a:tc>
                  <a:txBody>
                    <a:bodyPr/>
                    <a:lstStyle/>
                    <a:p>
                      <a:pPr>
                        <a:buFont typeface="Arial" pitchFamily="34" charset="0"/>
                        <a:buChar char="•"/>
                      </a:pPr>
                      <a:r>
                        <a:rPr lang="en-US" sz="1400" dirty="0"/>
                        <a:t>Companies with social objectives</a:t>
                      </a:r>
                    </a:p>
                    <a:p>
                      <a:pPr>
                        <a:buFont typeface="Arial" pitchFamily="34" charset="0"/>
                        <a:buChar char="•"/>
                      </a:pPr>
                      <a:r>
                        <a:rPr lang="en-US" sz="1400" dirty="0"/>
                        <a:t>Principal objective of companies is a social</a:t>
                      </a:r>
                      <a:r>
                        <a:rPr lang="en-US" sz="1400" baseline="0" dirty="0"/>
                        <a:t> value added</a:t>
                      </a:r>
                    </a:p>
                    <a:p>
                      <a:pPr>
                        <a:buFont typeface="Arial" pitchFamily="34" charset="0"/>
                        <a:buChar char="•"/>
                      </a:pPr>
                      <a:r>
                        <a:rPr lang="en-US" sz="1400" baseline="0" dirty="0"/>
                        <a:t>Economic return is secondary</a:t>
                      </a:r>
                      <a:endParaRPr lang="en-US" sz="1400" dirty="0"/>
                    </a:p>
                  </a:txBody>
                  <a:tcPr/>
                </a:tc>
                <a:extLst>
                  <a:ext uri="{0D108BD9-81ED-4DB2-BD59-A6C34878D82A}">
                    <a16:rowId xmlns:a16="http://schemas.microsoft.com/office/drawing/2014/main" val="10001"/>
                  </a:ext>
                </a:extLst>
              </a:tr>
              <a:tr h="1735184">
                <a:tc>
                  <a:txBody>
                    <a:bodyPr/>
                    <a:lstStyle/>
                    <a:p>
                      <a:r>
                        <a:rPr lang="en-US" sz="1400" dirty="0"/>
                        <a:t>Value proposition:</a:t>
                      </a:r>
                    </a:p>
                  </a:txBody>
                  <a:tcPr/>
                </a:tc>
                <a:tc>
                  <a:txBody>
                    <a:bodyPr/>
                    <a:lstStyle/>
                    <a:p>
                      <a:pPr>
                        <a:buFont typeface="Arial" pitchFamily="34" charset="0"/>
                        <a:buChar char="•"/>
                      </a:pPr>
                      <a:r>
                        <a:rPr lang="en-US" sz="1400" dirty="0"/>
                        <a:t>Reduced</a:t>
                      </a:r>
                      <a:r>
                        <a:rPr lang="en-US" sz="1400" baseline="0" dirty="0"/>
                        <a:t> risk</a:t>
                      </a:r>
                    </a:p>
                    <a:p>
                      <a:pPr>
                        <a:buFont typeface="Arial" pitchFamily="34" charset="0"/>
                        <a:buChar char="•"/>
                      </a:pPr>
                      <a:r>
                        <a:rPr lang="en-US" sz="1400" baseline="0" dirty="0"/>
                        <a:t>Value added principally by adding additional analysis</a:t>
                      </a:r>
                      <a:endParaRPr lang="en-US" sz="1400" dirty="0"/>
                    </a:p>
                  </a:txBody>
                  <a:tcPr/>
                </a:tc>
                <a:tc>
                  <a:txBody>
                    <a:bodyPr/>
                    <a:lstStyle/>
                    <a:p>
                      <a:pPr>
                        <a:buFont typeface="Arial" pitchFamily="34" charset="0"/>
                        <a:buChar char="•"/>
                      </a:pPr>
                      <a:r>
                        <a:rPr lang="en-US" sz="1400" dirty="0"/>
                        <a:t>Reduced risk</a:t>
                      </a:r>
                    </a:p>
                    <a:p>
                      <a:pPr>
                        <a:buFont typeface="Arial" pitchFamily="34" charset="0"/>
                        <a:buChar char="•"/>
                      </a:pPr>
                      <a:r>
                        <a:rPr lang="en-US" sz="1400" baseline="0" dirty="0"/>
                        <a:t>Focus on high ESG performers presumes higher quality portfolio</a:t>
                      </a:r>
                    </a:p>
                    <a:p>
                      <a:pPr>
                        <a:buFont typeface="Arial" pitchFamily="34" charset="0"/>
                        <a:buChar char="•"/>
                      </a:pPr>
                      <a:r>
                        <a:rPr lang="en-US" sz="1400" baseline="0" dirty="0"/>
                        <a:t>Companies contribute to society</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a:t>Reduced risk</a:t>
                      </a:r>
                    </a:p>
                    <a:p>
                      <a:pPr>
                        <a:buFont typeface="Arial" pitchFamily="34" charset="0"/>
                        <a:buChar char="•"/>
                      </a:pPr>
                      <a:r>
                        <a:rPr lang="en-US" sz="1400" baseline="0" dirty="0"/>
                        <a:t>Focus on high ESG performers presumes higher quality portfolio</a:t>
                      </a:r>
                    </a:p>
                    <a:p>
                      <a:pPr>
                        <a:buFont typeface="Arial" pitchFamily="34" charset="0"/>
                        <a:buChar char="•"/>
                      </a:pPr>
                      <a:r>
                        <a:rPr lang="en-US" sz="1400" baseline="0" dirty="0"/>
                        <a:t>Companies contribute to society</a:t>
                      </a:r>
                      <a:endParaRPr lang="en-US" sz="1400" dirty="0"/>
                    </a:p>
                    <a:p>
                      <a:endParaRPr lang="en-US" sz="1400" dirty="0"/>
                    </a:p>
                  </a:txBody>
                  <a:tcPr/>
                </a:tc>
                <a:tc>
                  <a:txBody>
                    <a:bodyPr/>
                    <a:lstStyle/>
                    <a:p>
                      <a:pPr>
                        <a:buFont typeface="Arial" pitchFamily="34" charset="0"/>
                        <a:buChar char="•"/>
                      </a:pPr>
                      <a:r>
                        <a:rPr lang="en-US" sz="1400" dirty="0"/>
                        <a:t>Reduced risk</a:t>
                      </a:r>
                    </a:p>
                    <a:p>
                      <a:pPr>
                        <a:buFont typeface="Arial" pitchFamily="34" charset="0"/>
                        <a:buChar char="•"/>
                      </a:pPr>
                      <a:r>
                        <a:rPr lang="en-US" sz="1400" dirty="0"/>
                        <a:t>Enhancing</a:t>
                      </a:r>
                      <a:r>
                        <a:rPr lang="en-US" sz="1400" baseline="0" dirty="0"/>
                        <a:t> reputational value</a:t>
                      </a:r>
                    </a:p>
                    <a:p>
                      <a:pPr>
                        <a:buFont typeface="Arial" pitchFamily="34" charset="0"/>
                        <a:buChar char="•"/>
                      </a:pPr>
                      <a:r>
                        <a:rPr lang="en-US" sz="1400" baseline="0" dirty="0"/>
                        <a:t>Enhancing performance and accountability with ESG impact</a:t>
                      </a:r>
                      <a:endParaRPr lang="en-US" sz="1400" dirty="0"/>
                    </a:p>
                  </a:txBody>
                  <a:tcPr/>
                </a:tc>
                <a:tc>
                  <a:txBody>
                    <a:bodyPr/>
                    <a:lstStyle/>
                    <a:p>
                      <a:pPr>
                        <a:buFont typeface="Arial" pitchFamily="34" charset="0"/>
                        <a:buChar char="•"/>
                      </a:pPr>
                      <a:r>
                        <a:rPr lang="en-US" sz="1400" dirty="0"/>
                        <a:t>Social benefit with some financial return</a:t>
                      </a:r>
                    </a:p>
                  </a:txBody>
                  <a:tcPr/>
                </a:tc>
                <a:extLst>
                  <a:ext uri="{0D108BD9-81ED-4DB2-BD59-A6C34878D82A}">
                    <a16:rowId xmlns:a16="http://schemas.microsoft.com/office/drawing/2014/main" val="10002"/>
                  </a:ext>
                </a:extLst>
              </a:tr>
              <a:tr h="422530">
                <a:tc>
                  <a:txBody>
                    <a:bodyPr/>
                    <a:lstStyle/>
                    <a:p>
                      <a:r>
                        <a:rPr lang="en-US" sz="1400" dirty="0"/>
                        <a:t>Objective:</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9712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1B38-C54D-43AD-8711-8DFFF72C7E94}"/>
              </a:ext>
            </a:extLst>
          </p:cNvPr>
          <p:cNvSpPr>
            <a:spLocks noGrp="1"/>
          </p:cNvSpPr>
          <p:nvPr>
            <p:ph type="title"/>
          </p:nvPr>
        </p:nvSpPr>
        <p:spPr/>
        <p:txBody>
          <a:bodyPr>
            <a:normAutofit/>
          </a:bodyPr>
          <a:lstStyle/>
          <a:p>
            <a:r>
              <a:rPr lang="en-US" b="1" dirty="0">
                <a:solidFill>
                  <a:schemeClr val="accent5">
                    <a:lumMod val="75000"/>
                  </a:schemeClr>
                </a:solidFill>
              </a:rPr>
              <a:t>The fiduciary duty of investors</a:t>
            </a:r>
          </a:p>
        </p:txBody>
      </p:sp>
      <p:sp>
        <p:nvSpPr>
          <p:cNvPr id="3" name="Text Placeholder 2">
            <a:extLst>
              <a:ext uri="{FF2B5EF4-FFF2-40B4-BE49-F238E27FC236}">
                <a16:creationId xmlns:a16="http://schemas.microsoft.com/office/drawing/2014/main" id="{99E18FA0-D7E5-4F2D-AEF4-829D6D1B29F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00833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b="1" dirty="0"/>
              <a:t>Investment and fiduciary duties</a:t>
            </a:r>
          </a:p>
        </p:txBody>
      </p:sp>
      <p:sp>
        <p:nvSpPr>
          <p:cNvPr id="4" name="Slide Number Placeholder 3"/>
          <p:cNvSpPr>
            <a:spLocks noGrp="1"/>
          </p:cNvSpPr>
          <p:nvPr>
            <p:ph type="sldNum" sz="quarter" idx="10"/>
          </p:nvPr>
        </p:nvSpPr>
        <p:spPr/>
        <p:txBody>
          <a:bodyPr/>
          <a:lstStyle/>
          <a:p>
            <a:fld id="{7BEE0E23-3778-48E4-ADB1-903FD52B093A}" type="slidenum">
              <a:rPr lang="en-US" smtClean="0"/>
              <a:pPr/>
              <a:t>9</a:t>
            </a:fld>
            <a:endParaRPr lang="en-US"/>
          </a:p>
        </p:txBody>
      </p:sp>
      <p:sp>
        <p:nvSpPr>
          <p:cNvPr id="3" name="Content Placeholder 2"/>
          <p:cNvSpPr>
            <a:spLocks noGrp="1"/>
          </p:cNvSpPr>
          <p:nvPr>
            <p:ph sz="quarter" idx="4294967295"/>
          </p:nvPr>
        </p:nvSpPr>
        <p:spPr>
          <a:xfrm>
            <a:off x="699845" y="1024241"/>
            <a:ext cx="10515600" cy="4351338"/>
          </a:xfrm>
        </p:spPr>
        <p:txBody>
          <a:bodyPr>
            <a:normAutofit/>
          </a:bodyPr>
          <a:lstStyle/>
          <a:p>
            <a:r>
              <a:rPr lang="en-GB" dirty="0"/>
              <a:t>Two ways of investing:</a:t>
            </a:r>
          </a:p>
          <a:p>
            <a:pPr marL="914400" lvl="1" indent="-514350">
              <a:buFont typeface="+mj-lt"/>
              <a:buAutoNum type="arabicPeriod"/>
            </a:pPr>
            <a:r>
              <a:rPr lang="en-GB" dirty="0"/>
              <a:t>Traditional financial indicators</a:t>
            </a:r>
          </a:p>
          <a:p>
            <a:pPr marL="914400" lvl="1" indent="-514350">
              <a:buFont typeface="+mj-lt"/>
              <a:buAutoNum type="arabicPeriod"/>
            </a:pPr>
            <a:r>
              <a:rPr lang="en-GB" dirty="0"/>
              <a:t>Emerging environmental social and governance indicators (ESG)</a:t>
            </a:r>
          </a:p>
          <a:p>
            <a:r>
              <a:rPr lang="en-GB" dirty="0"/>
              <a:t>Linking traditional and ESG is referred to as Integrated Investing</a:t>
            </a:r>
          </a:p>
          <a:p>
            <a:r>
              <a:rPr lang="en-GB" dirty="0"/>
              <a:t>Traditionalists see SD/CSR and ESG as distraction from fiduciary duty to company and shareholders</a:t>
            </a:r>
          </a:p>
          <a:p>
            <a:r>
              <a:rPr lang="en-GB" dirty="0"/>
              <a:t>New view suggests they are complementary</a:t>
            </a:r>
          </a:p>
          <a:p>
            <a:pPr>
              <a:buNone/>
            </a:pPr>
            <a:endParaRPr lang="en-GB" dirty="0"/>
          </a:p>
          <a:p>
            <a:pPr>
              <a:buNone/>
            </a:pPr>
            <a:endParaRPr lang="en-GB" dirty="0"/>
          </a:p>
        </p:txBody>
      </p:sp>
      <p:grpSp>
        <p:nvGrpSpPr>
          <p:cNvPr id="5" name="Group 4">
            <a:extLst>
              <a:ext uri="{FF2B5EF4-FFF2-40B4-BE49-F238E27FC236}">
                <a16:creationId xmlns:a16="http://schemas.microsoft.com/office/drawing/2014/main" id="{4D94A90D-7504-4FC7-883B-8AE9490445BA}"/>
              </a:ext>
            </a:extLst>
          </p:cNvPr>
          <p:cNvGrpSpPr/>
          <p:nvPr/>
        </p:nvGrpSpPr>
        <p:grpSpPr>
          <a:xfrm>
            <a:off x="6263367" y="5375579"/>
            <a:ext cx="3034071" cy="1394517"/>
            <a:chOff x="4735392" y="4826286"/>
            <a:chExt cx="3034071" cy="1394517"/>
          </a:xfrm>
        </p:grpSpPr>
        <p:sp>
          <p:nvSpPr>
            <p:cNvPr id="6" name="Slide Number Placeholder 2">
              <a:extLst>
                <a:ext uri="{FF2B5EF4-FFF2-40B4-BE49-F238E27FC236}">
                  <a16:creationId xmlns:a16="http://schemas.microsoft.com/office/drawing/2014/main" id="{8A06841F-B3AE-4DDC-9780-33383CD72706}"/>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7" name="Picture 6" descr="Graphical user interface, text, application, email&#10;&#10;Description automatically generated">
              <a:extLst>
                <a:ext uri="{FF2B5EF4-FFF2-40B4-BE49-F238E27FC236}">
                  <a16:creationId xmlns:a16="http://schemas.microsoft.com/office/drawing/2014/main" id="{0C5408E1-131D-409B-A655-FB0992B415B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6357</TotalTime>
  <Words>2085</Words>
  <Application>Microsoft Office PowerPoint</Application>
  <PresentationFormat>Widescreen</PresentationFormat>
  <Paragraphs>393</Paragraphs>
  <Slides>19</Slides>
  <Notes>6</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Views of Capital Providers on ESG Disclosure</vt:lpstr>
      <vt:lpstr>What did the press say today?</vt:lpstr>
      <vt:lpstr>What did the press say today?</vt:lpstr>
      <vt:lpstr>Information users</vt:lpstr>
      <vt:lpstr>The universe of traditional users of disclosure</vt:lpstr>
      <vt:lpstr>Investors as a subset of users</vt:lpstr>
      <vt:lpstr>Fund strategies</vt:lpstr>
      <vt:lpstr>The fiduciary duty of investors</vt:lpstr>
      <vt:lpstr>Investment and fiduciary duties</vt:lpstr>
      <vt:lpstr>ERISA doubles down on fiduciary duty to beneficiaries</vt:lpstr>
      <vt:lpstr>Business case for ESG for mainstream investors</vt:lpstr>
      <vt:lpstr>Standards for disclosure</vt:lpstr>
      <vt:lpstr>Investors unsatisfied with data sources</vt:lpstr>
      <vt:lpstr>The universe of standards</vt:lpstr>
      <vt:lpstr>Challenges: No standard metrics in G analysis</vt:lpstr>
      <vt:lpstr>History doesn’t repeat itself but…</vt:lpstr>
      <vt:lpstr>Artificial intelligence</vt:lpstr>
      <vt:lpstr>Meet the new guy on the investment team</vt:lpstr>
      <vt:lpstr>Summary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 Frederick</dc:creator>
  <cp:lastModifiedBy>W Frederick</cp:lastModifiedBy>
  <cp:revision>46</cp:revision>
  <dcterms:created xsi:type="dcterms:W3CDTF">2020-11-13T12:11:12Z</dcterms:created>
  <dcterms:modified xsi:type="dcterms:W3CDTF">2020-11-19T09:53:11Z</dcterms:modified>
</cp:coreProperties>
</file>